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Lst>
  <p:sldIdLst>
    <p:sldId id="267" r:id="rId5"/>
    <p:sldId id="260" r:id="rId6"/>
    <p:sldId id="261" r:id="rId7"/>
    <p:sldId id="257" r:id="rId8"/>
    <p:sldId id="258" r:id="rId9"/>
    <p:sldId id="259" r:id="rId10"/>
    <p:sldId id="262" r:id="rId11"/>
    <p:sldId id="263" r:id="rId12"/>
    <p:sldId id="264" r:id="rId13"/>
    <p:sldId id="265" r:id="rId14"/>
    <p:sldId id="266" r:id="rId15"/>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A225CB7C-A288-4F41-9145-6E1CEBBA5B50}">
          <p14:sldIdLst/>
        </p14:section>
        <p14:section name="Tendances du département" id="{CAEC432A-A25A-471B-A8CD-02D40AE99198}">
          <p14:sldIdLst>
            <p14:sldId id="267"/>
            <p14:sldId id="260"/>
            <p14:sldId id="261"/>
          </p14:sldIdLst>
        </p14:section>
        <p14:section name="Résultats électoraux ext-dr" id="{AA681664-35A8-45F6-8BC6-FBD167919E00}">
          <p14:sldIdLst>
            <p14:sldId id="257"/>
            <p14:sldId id="258"/>
            <p14:sldId id="259"/>
          </p14:sldIdLst>
        </p14:section>
        <p14:section name="Hors des scrutins" id="{F19C6518-DF8C-4696-951A-A83E0B84423A}">
          <p14:sldIdLst>
            <p14:sldId id="262"/>
            <p14:sldId id="263"/>
            <p14:sldId id="264"/>
            <p14:sldId id="265"/>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D6FF"/>
    <a:srgbClr val="FD917B"/>
    <a:srgbClr val="FC80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3"/>
  </p:normalViewPr>
  <p:slideViewPr>
    <p:cSldViewPr snapToGrid="0">
      <p:cViewPr varScale="1">
        <p:scale>
          <a:sx n="107" d="100"/>
          <a:sy n="107" d="100"/>
        </p:scale>
        <p:origin x="7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oleObject" Target="https://sfrbt1010827.sharepoint.com/sites/Commun-Educ/Documents%20partages/VIE%20FEDERATIVE/0.%201001%20TERRITOIRES/Panorama/synthese_partis_maires_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bar"/>
        <c:grouping val="clustered"/>
        <c:varyColors val="0"/>
        <c:ser>
          <c:idx val="0"/>
          <c:order val="0"/>
          <c:tx>
            <c:strRef>
              <c:f>Sheet1!$B$1</c:f>
              <c:strCache>
                <c:ptCount val="1"/>
                <c:pt idx="0">
                  <c:v>Nombre de communes</c:v>
                </c:pt>
              </c:strCache>
            </c:strRef>
          </c:tx>
          <c:spPr>
            <a:solidFill>
              <a:schemeClr val="accent1"/>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9-0A1A-4035-A60D-9A055EC35233}"/>
              </c:ext>
            </c:extLst>
          </c:dPt>
          <c:dPt>
            <c:idx val="1"/>
            <c:invertIfNegative val="0"/>
            <c:bubble3D val="0"/>
            <c:spPr>
              <a:solidFill>
                <a:srgbClr val="61D6FF"/>
              </a:solidFill>
              <a:ln>
                <a:noFill/>
              </a:ln>
              <a:effectLst/>
            </c:spPr>
            <c:extLst>
              <c:ext xmlns:c16="http://schemas.microsoft.com/office/drawing/2014/chart" uri="{C3380CC4-5D6E-409C-BE32-E72D297353CC}">
                <c16:uniqueId val="{00000008-0A1A-4035-A60D-9A055EC35233}"/>
              </c:ext>
            </c:extLst>
          </c:dPt>
          <c:dPt>
            <c:idx val="2"/>
            <c:invertIfNegative val="0"/>
            <c:bubble3D val="0"/>
            <c:spPr>
              <a:solidFill>
                <a:srgbClr val="0070C0"/>
              </a:solidFill>
              <a:ln>
                <a:noFill/>
              </a:ln>
              <a:effectLst/>
            </c:spPr>
            <c:extLst>
              <c:ext xmlns:c16="http://schemas.microsoft.com/office/drawing/2014/chart" uri="{C3380CC4-5D6E-409C-BE32-E72D297353CC}">
                <c16:uniqueId val="{00000007-0A1A-4035-A60D-9A055EC35233}"/>
              </c:ext>
            </c:extLst>
          </c:dPt>
          <c:dPt>
            <c:idx val="3"/>
            <c:invertIfNegative val="0"/>
            <c:bubble3D val="0"/>
            <c:spPr>
              <a:solidFill>
                <a:srgbClr val="FF0000"/>
              </a:solidFill>
              <a:ln>
                <a:noFill/>
              </a:ln>
              <a:effectLst/>
            </c:spPr>
            <c:extLst>
              <c:ext xmlns:c16="http://schemas.microsoft.com/office/drawing/2014/chart" uri="{C3380CC4-5D6E-409C-BE32-E72D297353CC}">
                <c16:uniqueId val="{00000006-0A1A-4035-A60D-9A055EC35233}"/>
              </c:ext>
            </c:extLst>
          </c:dPt>
          <c:dPt>
            <c:idx val="4"/>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5-0A1A-4035-A60D-9A055EC35233}"/>
              </c:ext>
            </c:extLst>
          </c:dPt>
          <c:dPt>
            <c:idx val="5"/>
            <c:invertIfNegative val="0"/>
            <c:bubble3D val="0"/>
            <c:spPr>
              <a:solidFill>
                <a:srgbClr val="FD917B"/>
              </a:solidFill>
              <a:ln>
                <a:noFill/>
              </a:ln>
              <a:effectLst/>
            </c:spPr>
            <c:extLst>
              <c:ext xmlns:c16="http://schemas.microsoft.com/office/drawing/2014/chart" uri="{C3380CC4-5D6E-409C-BE32-E72D297353CC}">
                <c16:uniqueId val="{00000004-0A1A-4035-A60D-9A055EC35233}"/>
              </c:ext>
            </c:extLst>
          </c:dPt>
          <c:dPt>
            <c:idx val="6"/>
            <c:invertIfNegative val="0"/>
            <c:bubble3D val="0"/>
            <c:spPr>
              <a:solidFill>
                <a:srgbClr val="00B0F0"/>
              </a:solidFill>
              <a:ln>
                <a:noFill/>
              </a:ln>
              <a:effectLst/>
            </c:spPr>
            <c:extLst>
              <c:ext xmlns:c16="http://schemas.microsoft.com/office/drawing/2014/chart" uri="{C3380CC4-5D6E-409C-BE32-E72D297353CC}">
                <c16:uniqueId val="{00000003-0A1A-4035-A60D-9A055EC35233}"/>
              </c:ext>
            </c:extLst>
          </c:dPt>
          <c:dPt>
            <c:idx val="7"/>
            <c:invertIfNegative val="0"/>
            <c:bubble3D val="0"/>
            <c:spPr>
              <a:solidFill>
                <a:srgbClr val="00B050"/>
              </a:solidFill>
              <a:ln>
                <a:noFill/>
              </a:ln>
              <a:effectLst/>
            </c:spPr>
            <c:extLst>
              <c:ext xmlns:c16="http://schemas.microsoft.com/office/drawing/2014/chart" uri="{C3380CC4-5D6E-409C-BE32-E72D297353CC}">
                <c16:uniqueId val="{00000002-0A1A-4035-A60D-9A055EC35233}"/>
              </c:ext>
            </c:extLst>
          </c:dPt>
          <c:dPt>
            <c:idx val="8"/>
            <c:invertIfNegative val="0"/>
            <c:bubble3D val="0"/>
            <c:spPr>
              <a:solidFill>
                <a:srgbClr val="FC80AF"/>
              </a:solidFill>
              <a:ln>
                <a:noFill/>
              </a:ln>
              <a:effectLst/>
            </c:spPr>
            <c:extLst>
              <c:ext xmlns:c16="http://schemas.microsoft.com/office/drawing/2014/chart" uri="{C3380CC4-5D6E-409C-BE32-E72D297353CC}">
                <c16:uniqueId val="{00000001-0A1A-4035-A60D-9A055EC35233}"/>
              </c:ext>
            </c:extLst>
          </c:dPt>
          <c:cat>
            <c:strRef>
              <c:f>Sheet1!$A$2:$A$10</c:f>
              <c:strCache>
                <c:ptCount val="9"/>
                <c:pt idx="0">
                  <c:v>Les Républicains</c:v>
                </c:pt>
                <c:pt idx="1">
                  <c:v>Union des démocrates et indépendants</c:v>
                </c:pt>
                <c:pt idx="2">
                  <c:v>Divers droite</c:v>
                </c:pt>
                <c:pt idx="3">
                  <c:v>Parti communiste français</c:v>
                </c:pt>
                <c:pt idx="4">
                  <c:v>Agir</c:v>
                </c:pt>
                <c:pt idx="5">
                  <c:v>Divers gauche</c:v>
                </c:pt>
                <c:pt idx="6">
                  <c:v>Horizons</c:v>
                </c:pt>
                <c:pt idx="7">
                  <c:v>Les Écologistes</c:v>
                </c:pt>
                <c:pt idx="8">
                  <c:v>Parti socialiste</c:v>
                </c:pt>
              </c:strCache>
            </c:strRef>
          </c:cat>
          <c:val>
            <c:numRef>
              <c:f>Sheet1!$B$2:$B$10</c:f>
              <c:numCache>
                <c:formatCode>General</c:formatCode>
                <c:ptCount val="9"/>
                <c:pt idx="0">
                  <c:v>14</c:v>
                </c:pt>
                <c:pt idx="1">
                  <c:v>8</c:v>
                </c:pt>
                <c:pt idx="2">
                  <c:v>6</c:v>
                </c:pt>
                <c:pt idx="3">
                  <c:v>3</c:v>
                </c:pt>
                <c:pt idx="4">
                  <c:v>1</c:v>
                </c:pt>
                <c:pt idx="5">
                  <c:v>1</c:v>
                </c:pt>
                <c:pt idx="6">
                  <c:v>1</c:v>
                </c:pt>
                <c:pt idx="7">
                  <c:v>1</c:v>
                </c:pt>
                <c:pt idx="8">
                  <c:v>1</c:v>
                </c:pt>
              </c:numCache>
            </c:numRef>
          </c:val>
          <c:extLst>
            <c:ext xmlns:c16="http://schemas.microsoft.com/office/drawing/2014/chart" uri="{C3380CC4-5D6E-409C-BE32-E72D297353CC}">
              <c16:uniqueId val="{00000000-0A1A-4035-A60D-9A055EC35233}"/>
            </c:ext>
          </c:extLst>
        </c:ser>
        <c:dLbls>
          <c:showLegendKey val="0"/>
          <c:showVal val="0"/>
          <c:showCatName val="0"/>
          <c:showSerName val="0"/>
          <c:showPercent val="0"/>
          <c:showBubbleSize val="0"/>
        </c:dLbls>
        <c:gapWidth val="182"/>
        <c:axId val="714527224"/>
        <c:axId val="714531544"/>
      </c:barChart>
      <c:catAx>
        <c:axId val="714527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714531544"/>
        <c:crosses val="autoZero"/>
        <c:auto val="1"/>
        <c:lblAlgn val="ctr"/>
        <c:lblOffset val="100"/>
        <c:noMultiLvlLbl val="0"/>
      </c:catAx>
      <c:valAx>
        <c:axId val="7145315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7145272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3" Type="http://schemas.openxmlformats.org/officeDocument/2006/relationships/hyperlink" Target="https://actu.fr/politique/elections-legislatives/legislatives-dans-les-hauts-de-seine-l-extreme-droite-gagne-du-terrain_51705085.html" TargetMode="External"/><Relationship Id="rId2" Type="http://schemas.openxmlformats.org/officeDocument/2006/relationships/hyperlink" Target="https://actu.fr/politique/elections-legislatives/legislatives-les-resultats-du-premier-tour-a-issy-les-moulineaux-vanves-boulogne-billancourt-et-meudon_51604864.html" TargetMode="External"/><Relationship Id="rId1" Type="http://schemas.openxmlformats.org/officeDocument/2006/relationships/hyperlink" Target="https://www.leparisien.fr/hauts-de-seine-92/presidentielle-2022-valerie-pecresse-balayee-meme-a-neuilly-sur-seine-12-04-2022-ZEY56DBA6BFUFGZG5ICKJM5GGU.php" TargetMode="External"/></Relationships>
</file>

<file path=ppt/diagrams/_rels/drawing2.xml.rels><?xml version="1.0" encoding="UTF-8" standalone="yes"?>
<Relationships xmlns="http://schemas.openxmlformats.org/package/2006/relationships"><Relationship Id="rId3" Type="http://schemas.openxmlformats.org/officeDocument/2006/relationships/hyperlink" Target="https://www.leparisien.fr/hauts-de-seine-92/presidentielle-2022-valerie-pecresse-balayee-meme-a-neuilly-sur-seine-12-04-2022-ZEY56DBA6BFUFGZG5ICKJM5GGU.php" TargetMode="External"/><Relationship Id="rId2" Type="http://schemas.openxmlformats.org/officeDocument/2006/relationships/hyperlink" Target="https://actu.fr/politique/elections-legislatives/legislatives-dans-les-hauts-de-seine-l-extreme-droite-gagne-du-terrain_51705085.html" TargetMode="External"/><Relationship Id="rId1" Type="http://schemas.openxmlformats.org/officeDocument/2006/relationships/hyperlink" Target="https://actu.fr/politique/elections-legislatives/legislatives-les-resultats-du-premier-tour-a-issy-les-moulineaux-vanves-boulogne-billancourt-et-meudon_51604864.html" TargetMode="Externa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BCDE64-F064-4AD3-AD7F-4FED1E001EFC}" type="doc">
      <dgm:prSet loTypeId="urn:microsoft.com/office/officeart/2008/layout/LinedList" loCatId="list" qsTypeId="urn:microsoft.com/office/officeart/2005/8/quickstyle/simple1" qsCatId="simple" csTypeId="urn:microsoft.com/office/officeart/2005/8/colors/accent0_1" csCatId="mainScheme" phldr="1"/>
      <dgm:spPr/>
      <dgm:t>
        <a:bodyPr/>
        <a:lstStyle/>
        <a:p>
          <a:endParaRPr lang="en-US"/>
        </a:p>
      </dgm:t>
    </dgm:pt>
    <dgm:pt modelId="{3F568CC2-DC81-40AE-9179-0F03BBA57049}">
      <dgm:prSet custT="1"/>
      <dgm:spPr/>
      <dgm:t>
        <a:bodyPr/>
        <a:lstStyle/>
        <a:p>
          <a:r>
            <a:rPr lang="en-US" sz="2000"/>
            <a:t>Un </a:t>
          </a:r>
          <a:r>
            <a:rPr lang="en-US" sz="2000" err="1"/>
            <a:t>ancrage</a:t>
          </a:r>
          <a:r>
            <a:rPr lang="en-US" sz="2000"/>
            <a:t> local très fort des Républicains dans de </a:t>
          </a:r>
          <a:r>
            <a:rPr lang="en-US" sz="2000" err="1"/>
            <a:t>nombreuses</a:t>
          </a:r>
          <a:r>
            <a:rPr lang="en-US" sz="2000"/>
            <a:t> communes.</a:t>
          </a:r>
        </a:p>
      </dgm:t>
    </dgm:pt>
    <dgm:pt modelId="{06B5703A-C5E7-4BC7-A0E4-F24B9F5A9689}" type="parTrans" cxnId="{4EDFEA4C-A27B-40A6-85EE-3BDDBD99F256}">
      <dgm:prSet/>
      <dgm:spPr/>
      <dgm:t>
        <a:bodyPr/>
        <a:lstStyle/>
        <a:p>
          <a:endParaRPr lang="fr-FR"/>
        </a:p>
      </dgm:t>
    </dgm:pt>
    <dgm:pt modelId="{1E729C8E-5908-4393-88DE-2BF0C3A6CB92}" type="sibTrans" cxnId="{4EDFEA4C-A27B-40A6-85EE-3BDDBD99F256}">
      <dgm:prSet/>
      <dgm:spPr/>
      <dgm:t>
        <a:bodyPr/>
        <a:lstStyle/>
        <a:p>
          <a:endParaRPr lang="fr-FR"/>
        </a:p>
      </dgm:t>
    </dgm:pt>
    <dgm:pt modelId="{3538DF39-2BEE-43BE-9228-A5CA68464C5E}">
      <dgm:prSet custT="1"/>
      <dgm:spPr/>
      <dgm:t>
        <a:bodyPr/>
        <a:lstStyle/>
        <a:p>
          <a:r>
            <a:rPr lang="en-US" sz="2000" err="1"/>
            <a:t>Quelques</a:t>
          </a:r>
          <a:r>
            <a:rPr lang="en-US" sz="2000"/>
            <a:t> bastions de gauche dans des communes très </a:t>
          </a:r>
          <a:r>
            <a:rPr lang="en-US" sz="2000" err="1"/>
            <a:t>peuplées</a:t>
          </a:r>
          <a:r>
            <a:rPr lang="en-US" sz="2000"/>
            <a:t> du département.</a:t>
          </a:r>
        </a:p>
      </dgm:t>
    </dgm:pt>
    <dgm:pt modelId="{875554A1-EB90-4D83-B927-6CF04E7939AC}" type="parTrans" cxnId="{32D906C4-6816-4979-A8F6-0C7912058212}">
      <dgm:prSet/>
      <dgm:spPr/>
      <dgm:t>
        <a:bodyPr/>
        <a:lstStyle/>
        <a:p>
          <a:endParaRPr lang="fr-FR"/>
        </a:p>
      </dgm:t>
    </dgm:pt>
    <dgm:pt modelId="{B09432EF-7EB8-402C-B1B4-F8C7B440EA1F}" type="sibTrans" cxnId="{32D906C4-6816-4979-A8F6-0C7912058212}">
      <dgm:prSet/>
      <dgm:spPr/>
      <dgm:t>
        <a:bodyPr/>
        <a:lstStyle/>
        <a:p>
          <a:endParaRPr lang="fr-FR"/>
        </a:p>
      </dgm:t>
    </dgm:pt>
    <dgm:pt modelId="{A467A6D9-9583-42AF-8CB2-88B4C276752C}">
      <dgm:prSet custT="1"/>
      <dgm:spPr/>
      <dgm:t>
        <a:bodyPr/>
        <a:lstStyle/>
        <a:p>
          <a:r>
            <a:rPr lang="fr-FR" sz="2000"/>
            <a:t>Des élections nationales qui tendent au libéralisme avec une forte poussée </a:t>
          </a:r>
          <a:r>
            <a:rPr lang="fr-FR" sz="2000" err="1"/>
            <a:t>macroniste</a:t>
          </a:r>
          <a:r>
            <a:rPr lang="fr-FR" sz="2000"/>
            <a:t> sur les dernières présidentielles et législatives.</a:t>
          </a:r>
          <a:endParaRPr lang="en-US" sz="2000"/>
        </a:p>
      </dgm:t>
    </dgm:pt>
    <dgm:pt modelId="{DD1C66FB-1701-4634-B4A5-A3F9A4CDD01E}" type="parTrans" cxnId="{0CE64C21-3712-44EC-8A9D-75687AE99E0A}">
      <dgm:prSet/>
      <dgm:spPr/>
      <dgm:t>
        <a:bodyPr/>
        <a:lstStyle/>
        <a:p>
          <a:endParaRPr lang="fr-FR"/>
        </a:p>
      </dgm:t>
    </dgm:pt>
    <dgm:pt modelId="{37602A6C-58A6-4A43-81E5-A2061D8BC535}" type="sibTrans" cxnId="{0CE64C21-3712-44EC-8A9D-75687AE99E0A}">
      <dgm:prSet/>
      <dgm:spPr/>
      <dgm:t>
        <a:bodyPr/>
        <a:lstStyle/>
        <a:p>
          <a:endParaRPr lang="fr-FR"/>
        </a:p>
      </dgm:t>
    </dgm:pt>
    <dgm:pt modelId="{34521036-E388-42F7-A478-24091E636021}">
      <dgm:prSet custT="1"/>
      <dgm:spPr/>
      <dgm:t>
        <a:bodyPr/>
        <a:lstStyle/>
        <a:p>
          <a:r>
            <a:rPr lang="en-US" sz="2000"/>
            <a:t>Une extreme-droite sans debouches electoral à </a:t>
          </a:r>
          <a:r>
            <a:rPr lang="en-US" sz="2000" err="1"/>
            <a:t>l’heure</a:t>
          </a:r>
          <a:r>
            <a:rPr lang="en-US" sz="2000"/>
            <a:t> </a:t>
          </a:r>
          <a:r>
            <a:rPr lang="en-US" sz="2000" err="1"/>
            <a:t>actuelle</a:t>
          </a:r>
          <a:r>
            <a:rPr lang="en-US" sz="2000"/>
            <a:t> quelque </a:t>
          </a:r>
          <a:r>
            <a:rPr lang="en-US" sz="2000" err="1"/>
            <a:t>soit</a:t>
          </a:r>
          <a:r>
            <a:rPr lang="en-US" sz="2000"/>
            <a:t> </a:t>
          </a:r>
          <a:r>
            <a:rPr lang="en-US" sz="2000" err="1"/>
            <a:t>l’echelon</a:t>
          </a:r>
          <a:endParaRPr lang="en-US" sz="2000"/>
        </a:p>
      </dgm:t>
    </dgm:pt>
    <dgm:pt modelId="{B9D9B67F-9C4A-4A28-BBB4-7D8BB672A736}" type="sibTrans" cxnId="{18B18740-7D9B-49FD-A5B6-1C7ED2B42F5F}">
      <dgm:prSet/>
      <dgm:spPr/>
      <dgm:t>
        <a:bodyPr/>
        <a:lstStyle/>
        <a:p>
          <a:endParaRPr lang="fr-FR"/>
        </a:p>
      </dgm:t>
    </dgm:pt>
    <dgm:pt modelId="{E039E733-CC22-40D4-A212-8A3B5F6F2C7A}" type="parTrans" cxnId="{18B18740-7D9B-49FD-A5B6-1C7ED2B42F5F}">
      <dgm:prSet/>
      <dgm:spPr/>
      <dgm:t>
        <a:bodyPr/>
        <a:lstStyle/>
        <a:p>
          <a:endParaRPr lang="fr-FR"/>
        </a:p>
      </dgm:t>
    </dgm:pt>
    <dgm:pt modelId="{193493BF-877D-4AE0-BD86-47F749CF4487}">
      <dgm:prSet custT="1"/>
      <dgm:spPr/>
      <dgm:t>
        <a:bodyPr/>
        <a:lstStyle/>
        <a:p>
          <a:r>
            <a:rPr lang="fr-FR" sz="2000"/>
            <a:t>De tout temps, le vote FN puis RN n’a jamais vraiment pris dans les Hauts-de-Seine, avec des scores bien inférieurs aux résultats nationaux.</a:t>
          </a:r>
          <a:endParaRPr lang="en-US" sz="2000"/>
        </a:p>
      </dgm:t>
    </dgm:pt>
    <dgm:pt modelId="{73CAD691-EB6D-4871-9F71-BC9E2B56054F}" type="sibTrans" cxnId="{A572EDA4-D2F3-4B8B-92B5-4BA3FABA6579}">
      <dgm:prSet/>
      <dgm:spPr/>
      <dgm:t>
        <a:bodyPr/>
        <a:lstStyle/>
        <a:p>
          <a:endParaRPr lang="fr-FR"/>
        </a:p>
      </dgm:t>
    </dgm:pt>
    <dgm:pt modelId="{8CC99919-85DE-4C3F-92BF-B577C202FEAA}" type="parTrans" cxnId="{A572EDA4-D2F3-4B8B-92B5-4BA3FABA6579}">
      <dgm:prSet/>
      <dgm:spPr/>
      <dgm:t>
        <a:bodyPr/>
        <a:lstStyle/>
        <a:p>
          <a:endParaRPr lang="fr-FR"/>
        </a:p>
      </dgm:t>
    </dgm:pt>
    <dgm:pt modelId="{EF048FA9-2AD3-4C54-B39A-3140966669DD}" type="pres">
      <dgm:prSet presAssocID="{21BCDE64-F064-4AD3-AD7F-4FED1E001EFC}" presName="vert0" presStyleCnt="0">
        <dgm:presLayoutVars>
          <dgm:dir/>
          <dgm:animOne val="branch"/>
          <dgm:animLvl val="lvl"/>
        </dgm:presLayoutVars>
      </dgm:prSet>
      <dgm:spPr/>
    </dgm:pt>
    <dgm:pt modelId="{0A04A713-2D76-47D0-8BED-99E7EB03703E}" type="pres">
      <dgm:prSet presAssocID="{A467A6D9-9583-42AF-8CB2-88B4C276752C}" presName="thickLine" presStyleLbl="alignNode1" presStyleIdx="0" presStyleCnt="5"/>
      <dgm:spPr/>
    </dgm:pt>
    <dgm:pt modelId="{A699B888-CF8F-48C8-9413-B45B9BE73E46}" type="pres">
      <dgm:prSet presAssocID="{A467A6D9-9583-42AF-8CB2-88B4C276752C}" presName="horz1" presStyleCnt="0"/>
      <dgm:spPr/>
    </dgm:pt>
    <dgm:pt modelId="{4A206ECB-839A-4106-823B-1517EBDE7A4D}" type="pres">
      <dgm:prSet presAssocID="{A467A6D9-9583-42AF-8CB2-88B4C276752C}" presName="tx1" presStyleLbl="revTx" presStyleIdx="0" presStyleCnt="5"/>
      <dgm:spPr/>
    </dgm:pt>
    <dgm:pt modelId="{1B1768BC-27C5-4433-A4BF-056E330B030D}" type="pres">
      <dgm:prSet presAssocID="{A467A6D9-9583-42AF-8CB2-88B4C276752C}" presName="vert1" presStyleCnt="0"/>
      <dgm:spPr/>
    </dgm:pt>
    <dgm:pt modelId="{5D01653D-12CF-474F-8FB0-54646F760BAC}" type="pres">
      <dgm:prSet presAssocID="{3F568CC2-DC81-40AE-9179-0F03BBA57049}" presName="thickLine" presStyleLbl="alignNode1" presStyleIdx="1" presStyleCnt="5"/>
      <dgm:spPr/>
    </dgm:pt>
    <dgm:pt modelId="{9838E837-239D-4FE1-BEE7-31EC144F0A71}" type="pres">
      <dgm:prSet presAssocID="{3F568CC2-DC81-40AE-9179-0F03BBA57049}" presName="horz1" presStyleCnt="0"/>
      <dgm:spPr/>
    </dgm:pt>
    <dgm:pt modelId="{5D7FAFBA-F06B-45CC-8055-8F25AA19BC54}" type="pres">
      <dgm:prSet presAssocID="{3F568CC2-DC81-40AE-9179-0F03BBA57049}" presName="tx1" presStyleLbl="revTx" presStyleIdx="1" presStyleCnt="5"/>
      <dgm:spPr/>
    </dgm:pt>
    <dgm:pt modelId="{45F0043E-74E4-4C64-9873-E3A55067739A}" type="pres">
      <dgm:prSet presAssocID="{3F568CC2-DC81-40AE-9179-0F03BBA57049}" presName="vert1" presStyleCnt="0"/>
      <dgm:spPr/>
    </dgm:pt>
    <dgm:pt modelId="{8A043C0B-D5F4-4A7E-9848-18F42DC4D353}" type="pres">
      <dgm:prSet presAssocID="{3538DF39-2BEE-43BE-9228-A5CA68464C5E}" presName="thickLine" presStyleLbl="alignNode1" presStyleIdx="2" presStyleCnt="5"/>
      <dgm:spPr/>
    </dgm:pt>
    <dgm:pt modelId="{6B2F5DCE-0ED4-4C9E-91E0-7107024A2831}" type="pres">
      <dgm:prSet presAssocID="{3538DF39-2BEE-43BE-9228-A5CA68464C5E}" presName="horz1" presStyleCnt="0"/>
      <dgm:spPr/>
    </dgm:pt>
    <dgm:pt modelId="{8FD28E08-1088-4042-8B33-02B157F98BD1}" type="pres">
      <dgm:prSet presAssocID="{3538DF39-2BEE-43BE-9228-A5CA68464C5E}" presName="tx1" presStyleLbl="revTx" presStyleIdx="2" presStyleCnt="5"/>
      <dgm:spPr/>
    </dgm:pt>
    <dgm:pt modelId="{37763A8B-4364-4EF8-B1F7-93829025DE90}" type="pres">
      <dgm:prSet presAssocID="{3538DF39-2BEE-43BE-9228-A5CA68464C5E}" presName="vert1" presStyleCnt="0"/>
      <dgm:spPr/>
    </dgm:pt>
    <dgm:pt modelId="{66B0D49C-B8E3-49A2-97AF-3A527E025F01}" type="pres">
      <dgm:prSet presAssocID="{34521036-E388-42F7-A478-24091E636021}" presName="thickLine" presStyleLbl="alignNode1" presStyleIdx="3" presStyleCnt="5"/>
      <dgm:spPr/>
    </dgm:pt>
    <dgm:pt modelId="{A5F0152F-C081-42E9-855D-FE6450614666}" type="pres">
      <dgm:prSet presAssocID="{34521036-E388-42F7-A478-24091E636021}" presName="horz1" presStyleCnt="0"/>
      <dgm:spPr/>
    </dgm:pt>
    <dgm:pt modelId="{03BAF636-FE21-4E7C-9CE9-67D7A00068CB}" type="pres">
      <dgm:prSet presAssocID="{34521036-E388-42F7-A478-24091E636021}" presName="tx1" presStyleLbl="revTx" presStyleIdx="3" presStyleCnt="5"/>
      <dgm:spPr/>
    </dgm:pt>
    <dgm:pt modelId="{B75DC9B4-8046-44C2-8F5D-B01ADC43116B}" type="pres">
      <dgm:prSet presAssocID="{34521036-E388-42F7-A478-24091E636021}" presName="vert1" presStyleCnt="0"/>
      <dgm:spPr/>
    </dgm:pt>
    <dgm:pt modelId="{300A3AC9-C33C-496D-BCCC-F02B2D506FFF}" type="pres">
      <dgm:prSet presAssocID="{193493BF-877D-4AE0-BD86-47F749CF4487}" presName="thickLine" presStyleLbl="alignNode1" presStyleIdx="4" presStyleCnt="5"/>
      <dgm:spPr/>
    </dgm:pt>
    <dgm:pt modelId="{B2AF04D9-E186-44DC-B536-0C2FE7ABE7C4}" type="pres">
      <dgm:prSet presAssocID="{193493BF-877D-4AE0-BD86-47F749CF4487}" presName="horz1" presStyleCnt="0"/>
      <dgm:spPr/>
    </dgm:pt>
    <dgm:pt modelId="{E49D7166-C030-452F-81FF-994C45E2E0EF}" type="pres">
      <dgm:prSet presAssocID="{193493BF-877D-4AE0-BD86-47F749CF4487}" presName="tx1" presStyleLbl="revTx" presStyleIdx="4" presStyleCnt="5"/>
      <dgm:spPr/>
    </dgm:pt>
    <dgm:pt modelId="{2B6118CD-94AA-48FF-9266-C103573C7265}" type="pres">
      <dgm:prSet presAssocID="{193493BF-877D-4AE0-BD86-47F749CF4487}" presName="vert1" presStyleCnt="0"/>
      <dgm:spPr/>
    </dgm:pt>
  </dgm:ptLst>
  <dgm:cxnLst>
    <dgm:cxn modelId="{D093481A-09A9-4B13-8673-21E8D0337BD2}" type="presOf" srcId="{3F568CC2-DC81-40AE-9179-0F03BBA57049}" destId="{5D7FAFBA-F06B-45CC-8055-8F25AA19BC54}" srcOrd="0" destOrd="0" presId="urn:microsoft.com/office/officeart/2008/layout/LinedList"/>
    <dgm:cxn modelId="{0CE64C21-3712-44EC-8A9D-75687AE99E0A}" srcId="{21BCDE64-F064-4AD3-AD7F-4FED1E001EFC}" destId="{A467A6D9-9583-42AF-8CB2-88B4C276752C}" srcOrd="0" destOrd="0" parTransId="{DD1C66FB-1701-4634-B4A5-A3F9A4CDD01E}" sibTransId="{37602A6C-58A6-4A43-81E5-A2061D8BC535}"/>
    <dgm:cxn modelId="{18B18740-7D9B-49FD-A5B6-1C7ED2B42F5F}" srcId="{21BCDE64-F064-4AD3-AD7F-4FED1E001EFC}" destId="{34521036-E388-42F7-A478-24091E636021}" srcOrd="3" destOrd="0" parTransId="{E039E733-CC22-40D4-A212-8A3B5F6F2C7A}" sibTransId="{B9D9B67F-9C4A-4A28-BBB4-7D8BB672A736}"/>
    <dgm:cxn modelId="{4EDFEA4C-A27B-40A6-85EE-3BDDBD99F256}" srcId="{21BCDE64-F064-4AD3-AD7F-4FED1E001EFC}" destId="{3F568CC2-DC81-40AE-9179-0F03BBA57049}" srcOrd="1" destOrd="0" parTransId="{06B5703A-C5E7-4BC7-A0E4-F24B9F5A9689}" sibTransId="{1E729C8E-5908-4393-88DE-2BF0C3A6CB92}"/>
    <dgm:cxn modelId="{90D94879-B410-4BE3-95CE-4FB2B9784542}" type="presOf" srcId="{193493BF-877D-4AE0-BD86-47F749CF4487}" destId="{E49D7166-C030-452F-81FF-994C45E2E0EF}" srcOrd="0" destOrd="0" presId="urn:microsoft.com/office/officeart/2008/layout/LinedList"/>
    <dgm:cxn modelId="{A572EDA4-D2F3-4B8B-92B5-4BA3FABA6579}" srcId="{21BCDE64-F064-4AD3-AD7F-4FED1E001EFC}" destId="{193493BF-877D-4AE0-BD86-47F749CF4487}" srcOrd="4" destOrd="0" parTransId="{8CC99919-85DE-4C3F-92BF-B577C202FEAA}" sibTransId="{73CAD691-EB6D-4871-9F71-BC9E2B56054F}"/>
    <dgm:cxn modelId="{28B1C6AE-5306-4C3A-9BE0-98EB8A2410B6}" type="presOf" srcId="{21BCDE64-F064-4AD3-AD7F-4FED1E001EFC}" destId="{EF048FA9-2AD3-4C54-B39A-3140966669DD}" srcOrd="0" destOrd="0" presId="urn:microsoft.com/office/officeart/2008/layout/LinedList"/>
    <dgm:cxn modelId="{E11B82C2-7C30-43EB-8252-87D8F3B69251}" type="presOf" srcId="{A467A6D9-9583-42AF-8CB2-88B4C276752C}" destId="{4A206ECB-839A-4106-823B-1517EBDE7A4D}" srcOrd="0" destOrd="0" presId="urn:microsoft.com/office/officeart/2008/layout/LinedList"/>
    <dgm:cxn modelId="{32D906C4-6816-4979-A8F6-0C7912058212}" srcId="{21BCDE64-F064-4AD3-AD7F-4FED1E001EFC}" destId="{3538DF39-2BEE-43BE-9228-A5CA68464C5E}" srcOrd="2" destOrd="0" parTransId="{875554A1-EB90-4D83-B927-6CF04E7939AC}" sibTransId="{B09432EF-7EB8-402C-B1B4-F8C7B440EA1F}"/>
    <dgm:cxn modelId="{E64165E0-14CE-4888-980F-5B68320B2A73}" type="presOf" srcId="{34521036-E388-42F7-A478-24091E636021}" destId="{03BAF636-FE21-4E7C-9CE9-67D7A00068CB}" srcOrd="0" destOrd="0" presId="urn:microsoft.com/office/officeart/2008/layout/LinedList"/>
    <dgm:cxn modelId="{BC0188EE-D7FE-483A-91C9-E1B3DEC6F37D}" type="presOf" srcId="{3538DF39-2BEE-43BE-9228-A5CA68464C5E}" destId="{8FD28E08-1088-4042-8B33-02B157F98BD1}" srcOrd="0" destOrd="0" presId="urn:microsoft.com/office/officeart/2008/layout/LinedList"/>
    <dgm:cxn modelId="{66F161AC-F8D1-4E4B-87C6-FF774C9426AD}" type="presParOf" srcId="{EF048FA9-2AD3-4C54-B39A-3140966669DD}" destId="{0A04A713-2D76-47D0-8BED-99E7EB03703E}" srcOrd="0" destOrd="0" presId="urn:microsoft.com/office/officeart/2008/layout/LinedList"/>
    <dgm:cxn modelId="{BFA1B2E1-1486-4F09-A282-FEEB726652F4}" type="presParOf" srcId="{EF048FA9-2AD3-4C54-B39A-3140966669DD}" destId="{A699B888-CF8F-48C8-9413-B45B9BE73E46}" srcOrd="1" destOrd="0" presId="urn:microsoft.com/office/officeart/2008/layout/LinedList"/>
    <dgm:cxn modelId="{AA38980D-9520-4977-8E46-49825E485653}" type="presParOf" srcId="{A699B888-CF8F-48C8-9413-B45B9BE73E46}" destId="{4A206ECB-839A-4106-823B-1517EBDE7A4D}" srcOrd="0" destOrd="0" presId="urn:microsoft.com/office/officeart/2008/layout/LinedList"/>
    <dgm:cxn modelId="{B396ED44-F34C-4F07-BB4E-83D00189EABF}" type="presParOf" srcId="{A699B888-CF8F-48C8-9413-B45B9BE73E46}" destId="{1B1768BC-27C5-4433-A4BF-056E330B030D}" srcOrd="1" destOrd="0" presId="urn:microsoft.com/office/officeart/2008/layout/LinedList"/>
    <dgm:cxn modelId="{04ADAE4A-4787-41AA-BD50-EC06C31E0AD5}" type="presParOf" srcId="{EF048FA9-2AD3-4C54-B39A-3140966669DD}" destId="{5D01653D-12CF-474F-8FB0-54646F760BAC}" srcOrd="2" destOrd="0" presId="urn:microsoft.com/office/officeart/2008/layout/LinedList"/>
    <dgm:cxn modelId="{17F58443-D0F3-49B4-A54E-566D1240F7B7}" type="presParOf" srcId="{EF048FA9-2AD3-4C54-B39A-3140966669DD}" destId="{9838E837-239D-4FE1-BEE7-31EC144F0A71}" srcOrd="3" destOrd="0" presId="urn:microsoft.com/office/officeart/2008/layout/LinedList"/>
    <dgm:cxn modelId="{7CB1BB5C-2A39-4324-B918-19812070360D}" type="presParOf" srcId="{9838E837-239D-4FE1-BEE7-31EC144F0A71}" destId="{5D7FAFBA-F06B-45CC-8055-8F25AA19BC54}" srcOrd="0" destOrd="0" presId="urn:microsoft.com/office/officeart/2008/layout/LinedList"/>
    <dgm:cxn modelId="{B8FEB29E-2BE7-45C5-96C1-AB9B50849564}" type="presParOf" srcId="{9838E837-239D-4FE1-BEE7-31EC144F0A71}" destId="{45F0043E-74E4-4C64-9873-E3A55067739A}" srcOrd="1" destOrd="0" presId="urn:microsoft.com/office/officeart/2008/layout/LinedList"/>
    <dgm:cxn modelId="{924F7956-2AA8-4159-81B5-16317C883EC3}" type="presParOf" srcId="{EF048FA9-2AD3-4C54-B39A-3140966669DD}" destId="{8A043C0B-D5F4-4A7E-9848-18F42DC4D353}" srcOrd="4" destOrd="0" presId="urn:microsoft.com/office/officeart/2008/layout/LinedList"/>
    <dgm:cxn modelId="{149D1AAE-7807-447C-87C3-D4721019E38E}" type="presParOf" srcId="{EF048FA9-2AD3-4C54-B39A-3140966669DD}" destId="{6B2F5DCE-0ED4-4C9E-91E0-7107024A2831}" srcOrd="5" destOrd="0" presId="urn:microsoft.com/office/officeart/2008/layout/LinedList"/>
    <dgm:cxn modelId="{AF29F72B-7D1D-4C9A-9E5C-36C5D16AFB96}" type="presParOf" srcId="{6B2F5DCE-0ED4-4C9E-91E0-7107024A2831}" destId="{8FD28E08-1088-4042-8B33-02B157F98BD1}" srcOrd="0" destOrd="0" presId="urn:microsoft.com/office/officeart/2008/layout/LinedList"/>
    <dgm:cxn modelId="{6D0C1874-6928-45E9-9472-8F4FE2795686}" type="presParOf" srcId="{6B2F5DCE-0ED4-4C9E-91E0-7107024A2831}" destId="{37763A8B-4364-4EF8-B1F7-93829025DE90}" srcOrd="1" destOrd="0" presId="urn:microsoft.com/office/officeart/2008/layout/LinedList"/>
    <dgm:cxn modelId="{09DBB34C-B8A9-421D-B3BB-F3B81C854BE4}" type="presParOf" srcId="{EF048FA9-2AD3-4C54-B39A-3140966669DD}" destId="{66B0D49C-B8E3-49A2-97AF-3A527E025F01}" srcOrd="6" destOrd="0" presId="urn:microsoft.com/office/officeart/2008/layout/LinedList"/>
    <dgm:cxn modelId="{557496BA-698C-4626-8AED-010FE5EFC78B}" type="presParOf" srcId="{EF048FA9-2AD3-4C54-B39A-3140966669DD}" destId="{A5F0152F-C081-42E9-855D-FE6450614666}" srcOrd="7" destOrd="0" presId="urn:microsoft.com/office/officeart/2008/layout/LinedList"/>
    <dgm:cxn modelId="{06BB9C94-172F-4D76-A073-F7C9846D2B4A}" type="presParOf" srcId="{A5F0152F-C081-42E9-855D-FE6450614666}" destId="{03BAF636-FE21-4E7C-9CE9-67D7A00068CB}" srcOrd="0" destOrd="0" presId="urn:microsoft.com/office/officeart/2008/layout/LinedList"/>
    <dgm:cxn modelId="{4DA7FA9A-F81E-4580-9B08-0260D5578EF6}" type="presParOf" srcId="{A5F0152F-C081-42E9-855D-FE6450614666}" destId="{B75DC9B4-8046-44C2-8F5D-B01ADC43116B}" srcOrd="1" destOrd="0" presId="urn:microsoft.com/office/officeart/2008/layout/LinedList"/>
    <dgm:cxn modelId="{7FD1B74B-9132-4577-83E4-5442E496ECFC}" type="presParOf" srcId="{EF048FA9-2AD3-4C54-B39A-3140966669DD}" destId="{300A3AC9-C33C-496D-BCCC-F02B2D506FFF}" srcOrd="8" destOrd="0" presId="urn:microsoft.com/office/officeart/2008/layout/LinedList"/>
    <dgm:cxn modelId="{7563F3C7-B9D8-40E9-AD79-68057349A750}" type="presParOf" srcId="{EF048FA9-2AD3-4C54-B39A-3140966669DD}" destId="{B2AF04D9-E186-44DC-B536-0C2FE7ABE7C4}" srcOrd="9" destOrd="0" presId="urn:microsoft.com/office/officeart/2008/layout/LinedList"/>
    <dgm:cxn modelId="{72EEFFB3-151A-4718-A3D7-773E40DDC73A}" type="presParOf" srcId="{B2AF04D9-E186-44DC-B536-0C2FE7ABE7C4}" destId="{E49D7166-C030-452F-81FF-994C45E2E0EF}" srcOrd="0" destOrd="0" presId="urn:microsoft.com/office/officeart/2008/layout/LinedList"/>
    <dgm:cxn modelId="{FA6A7909-125B-4C59-A5F6-B97F3891561A}" type="presParOf" srcId="{B2AF04D9-E186-44DC-B536-0C2FE7ABE7C4}" destId="{2B6118CD-94AA-48FF-9266-C103573C726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BCDE64-F064-4AD3-AD7F-4FED1E001EF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9A187C8-8470-4B9E-A6DB-6B20BC632D37}">
      <dgm:prSet custT="1"/>
      <dgm:spPr/>
      <dgm:t>
        <a:bodyPr/>
        <a:lstStyle/>
        <a:p>
          <a:r>
            <a:rPr lang="fr-FR" sz="1600"/>
            <a:t>Un vote d’extrême-droite qui ne semble pas en corrélation avec le niveau d’abstention.</a:t>
          </a:r>
          <a:endParaRPr lang="en-US" sz="1600"/>
        </a:p>
      </dgm:t>
    </dgm:pt>
    <dgm:pt modelId="{26B9A12E-6618-460F-AE71-C1B0568E6D44}" type="parTrans" cxnId="{25F83EE2-0021-4A89-8535-00DA9CBE25C8}">
      <dgm:prSet/>
      <dgm:spPr/>
      <dgm:t>
        <a:bodyPr/>
        <a:lstStyle/>
        <a:p>
          <a:endParaRPr lang="en-US" sz="1600"/>
        </a:p>
      </dgm:t>
    </dgm:pt>
    <dgm:pt modelId="{85F8C955-4FE4-49F4-B621-CDBFCE6BABBA}" type="sibTrans" cxnId="{25F83EE2-0021-4A89-8535-00DA9CBE25C8}">
      <dgm:prSet/>
      <dgm:spPr/>
      <dgm:t>
        <a:bodyPr/>
        <a:lstStyle/>
        <a:p>
          <a:endParaRPr lang="en-US" sz="1600"/>
        </a:p>
      </dgm:t>
    </dgm:pt>
    <dgm:pt modelId="{56971504-3B55-498A-8976-FCFCF537D554}">
      <dgm:prSet custT="1"/>
      <dgm:spPr/>
      <dgm:t>
        <a:bodyPr/>
        <a:lstStyle/>
        <a:p>
          <a:r>
            <a:rPr lang="fr-FR" sz="1600" b="1"/>
            <a:t>Une abstention </a:t>
          </a:r>
          <a:r>
            <a:rPr lang="fr-FR" sz="1600"/>
            <a:t>particulièrement forte dans les communes concernées par la politique de la ville : Nanterre, Villeneuve-la-Garenne, Clichy, Colombes.</a:t>
          </a:r>
          <a:endParaRPr lang="en-US" sz="1600"/>
        </a:p>
      </dgm:t>
    </dgm:pt>
    <dgm:pt modelId="{92DC7A23-5F35-4E5B-B20B-5F8C36DAFE6B}" type="parTrans" cxnId="{FC995012-E4C9-4705-94F1-253534D1611A}">
      <dgm:prSet/>
      <dgm:spPr/>
      <dgm:t>
        <a:bodyPr/>
        <a:lstStyle/>
        <a:p>
          <a:endParaRPr lang="en-US" sz="1600"/>
        </a:p>
      </dgm:t>
    </dgm:pt>
    <dgm:pt modelId="{EC72708B-33D5-4EA2-A3B8-7FF70D2683DD}" type="sibTrans" cxnId="{FC995012-E4C9-4705-94F1-253534D1611A}">
      <dgm:prSet/>
      <dgm:spPr/>
      <dgm:t>
        <a:bodyPr/>
        <a:lstStyle/>
        <a:p>
          <a:endParaRPr lang="en-US" sz="1600"/>
        </a:p>
      </dgm:t>
    </dgm:pt>
    <dgm:pt modelId="{0897E05F-C015-4E79-9FBD-24BD53EDA04F}">
      <dgm:prSet custT="1"/>
      <dgm:spPr/>
      <dgm:t>
        <a:bodyPr/>
        <a:lstStyle/>
        <a:p>
          <a:r>
            <a:rPr lang="fr-FR" sz="1600" b="0"/>
            <a:t>Aux présidentielles </a:t>
          </a:r>
          <a:r>
            <a:rPr lang="fr-FR" sz="1600" b="1"/>
            <a:t>Marine Le Pen </a:t>
          </a:r>
          <a:r>
            <a:rPr lang="fr-FR" sz="1600"/>
            <a:t>obtient 8,4% des suffrages dans les Hauts-de-Seine, à peine mieux qu’en 2017 (7,6%). Mais le vote d’extrême droite progresse significativement si on additionne le score du RN avec les 8,1% accordés à Éric Zemmour.</a:t>
          </a:r>
          <a:endParaRPr lang="en-US" sz="1600"/>
        </a:p>
      </dgm:t>
    </dgm:pt>
    <dgm:pt modelId="{EBE79EFE-FEA3-4370-ABB5-12ECD83423A9}" type="parTrans" cxnId="{45E577A4-DF3D-4667-A54C-2285C01AE5F0}">
      <dgm:prSet/>
      <dgm:spPr/>
      <dgm:t>
        <a:bodyPr/>
        <a:lstStyle/>
        <a:p>
          <a:endParaRPr lang="en-US" sz="1600"/>
        </a:p>
      </dgm:t>
    </dgm:pt>
    <dgm:pt modelId="{D77BFEC3-F158-438C-892B-A1A6596F80A5}" type="sibTrans" cxnId="{45E577A4-DF3D-4667-A54C-2285C01AE5F0}">
      <dgm:prSet/>
      <dgm:spPr/>
      <dgm:t>
        <a:bodyPr/>
        <a:lstStyle/>
        <a:p>
          <a:endParaRPr lang="en-US" sz="1600"/>
        </a:p>
      </dgm:t>
    </dgm:pt>
    <dgm:pt modelId="{361D7CF4-8FA7-4731-9E2C-F205EEA735F5}">
      <dgm:prSet custT="1"/>
      <dgm:spPr/>
      <dgm:t>
        <a:bodyPr/>
        <a:lstStyle/>
        <a:p>
          <a:r>
            <a:rPr lang="fr-FR" sz="1600" b="1"/>
            <a:t>Éric Zemmour </a:t>
          </a:r>
          <a:r>
            <a:rPr lang="fr-FR" sz="1600"/>
            <a:t>obtient 8,1 % des voix dans le département aux présidentielles. Dans certaines villes, il réalise même des résultats à deux chiffres </a:t>
          </a:r>
          <a:r>
            <a:rPr lang="fr-FR" sz="1600">
              <a:hlinkClick xmlns:r="http://schemas.openxmlformats.org/officeDocument/2006/relationships" r:id="rId1"/>
            </a:rPr>
            <a:t>comme à Neuilly (18,75 %)</a:t>
          </a:r>
          <a:r>
            <a:rPr lang="fr-FR" sz="1600"/>
            <a:t>, Levallois-Perret (16,3 %) et Saint-Cloud (13 %). Mais cette dynamique s’épuise vite hors de l’élection présidentielle.</a:t>
          </a:r>
          <a:endParaRPr lang="en-US" sz="1600"/>
        </a:p>
      </dgm:t>
    </dgm:pt>
    <dgm:pt modelId="{35B3AFA5-44C5-450E-B8E9-9F86AC59EAFF}" type="parTrans" cxnId="{83B2C35D-1311-425E-98AB-8BE30F464D84}">
      <dgm:prSet/>
      <dgm:spPr/>
      <dgm:t>
        <a:bodyPr/>
        <a:lstStyle/>
        <a:p>
          <a:endParaRPr lang="en-US" sz="1600"/>
        </a:p>
      </dgm:t>
    </dgm:pt>
    <dgm:pt modelId="{1F4FE5B1-D296-4DB5-BBF6-44C2436A5E35}" type="sibTrans" cxnId="{83B2C35D-1311-425E-98AB-8BE30F464D84}">
      <dgm:prSet/>
      <dgm:spPr/>
      <dgm:t>
        <a:bodyPr/>
        <a:lstStyle/>
        <a:p>
          <a:endParaRPr lang="en-US" sz="1600"/>
        </a:p>
      </dgm:t>
    </dgm:pt>
    <dgm:pt modelId="{3F21224C-BBC2-4905-968E-409C3EF74D71}">
      <dgm:prSet custT="1"/>
      <dgm:spPr/>
      <dgm:t>
        <a:bodyPr/>
        <a:lstStyle/>
        <a:p>
          <a:pPr>
            <a:buNone/>
          </a:pPr>
          <a:r>
            <a:rPr lang="fr-FR" sz="1600" b="1"/>
            <a:t>Le RN</a:t>
          </a:r>
          <a:r>
            <a:rPr lang="fr-FR" sz="1600"/>
            <a:t> est parvenu à </a:t>
          </a:r>
          <a:r>
            <a:rPr lang="fr-FR" sz="1600" b="1"/>
            <a:t>doubler son score</a:t>
          </a:r>
          <a:r>
            <a:rPr lang="fr-FR" sz="1600"/>
            <a:t> dans la </a:t>
          </a:r>
          <a:r>
            <a:rPr lang="fr-FR" sz="1600">
              <a:hlinkClick xmlns:r="http://schemas.openxmlformats.org/officeDocument/2006/relationships" r:id="rId2"/>
            </a:rPr>
            <a:t>10e circonscription</a:t>
          </a:r>
          <a:r>
            <a:rPr lang="fr-FR" sz="1600"/>
            <a:t> de Boulogne-Billancourt, Vanves, Issy-les-Moulineaux et Meudon (3,5 % en 2017 contre 6,95 % en 2022) et dans la 6e circo (Courbevoie, Puteaux et Neuilly-sur-Seine) (3,98% en 2017 pour 7,36 % en 2022). </a:t>
          </a:r>
          <a:r>
            <a:rPr lang="fr-FR" sz="1600" i="1">
              <a:hlinkClick xmlns:r="http://schemas.openxmlformats.org/officeDocument/2006/relationships" r:id="rId3"/>
            </a:rPr>
            <a:t>Source</a:t>
          </a:r>
          <a:endParaRPr lang="en-US" sz="1600"/>
        </a:p>
      </dgm:t>
    </dgm:pt>
    <dgm:pt modelId="{3E5597EA-FEFF-44D1-B81E-51F95B1B8B77}" type="parTrans" cxnId="{1DD56CCB-5E1C-4545-8903-6728DCF59B19}">
      <dgm:prSet/>
      <dgm:spPr/>
      <dgm:t>
        <a:bodyPr/>
        <a:lstStyle/>
        <a:p>
          <a:endParaRPr lang="fr-FR" sz="1600"/>
        </a:p>
      </dgm:t>
    </dgm:pt>
    <dgm:pt modelId="{FB4D84CF-AB9E-418F-A745-EE65ECB08C4B}" type="sibTrans" cxnId="{1DD56CCB-5E1C-4545-8903-6728DCF59B19}">
      <dgm:prSet/>
      <dgm:spPr/>
      <dgm:t>
        <a:bodyPr/>
        <a:lstStyle/>
        <a:p>
          <a:endParaRPr lang="fr-FR" sz="1600"/>
        </a:p>
      </dgm:t>
    </dgm:pt>
    <dgm:pt modelId="{F36924B4-1AED-4A3B-874A-3605EF4A8F2A}">
      <dgm:prSet custT="1"/>
      <dgm:spPr/>
      <dgm:t>
        <a:bodyPr/>
        <a:lstStyle/>
        <a:p>
          <a:pPr>
            <a:buNone/>
          </a:pPr>
          <a:r>
            <a:rPr lang="fr-FR" sz="1600" b="1"/>
            <a:t>Reconquête </a:t>
          </a:r>
          <a:r>
            <a:rPr lang="fr-FR" sz="1600" b="0"/>
            <a:t>devance le RN dans cinq c</a:t>
          </a:r>
          <a:r>
            <a:rPr lang="fr-FR" sz="1600"/>
            <a:t>irconscriptions du territoire et a réussi à présenter des candidats dans chaque circonscription.</a:t>
          </a:r>
          <a:endParaRPr lang="en-US" sz="1600"/>
        </a:p>
      </dgm:t>
    </dgm:pt>
    <dgm:pt modelId="{F22FBCEF-672C-46FF-96AF-DB71CB50EDF5}" type="parTrans" cxnId="{7A33E898-A500-4959-9242-78CDE36A8B3F}">
      <dgm:prSet/>
      <dgm:spPr/>
      <dgm:t>
        <a:bodyPr/>
        <a:lstStyle/>
        <a:p>
          <a:endParaRPr lang="fr-FR" sz="1600"/>
        </a:p>
      </dgm:t>
    </dgm:pt>
    <dgm:pt modelId="{B24014B3-B4F9-4F78-BE2F-35E7BEEE307C}" type="sibTrans" cxnId="{7A33E898-A500-4959-9242-78CDE36A8B3F}">
      <dgm:prSet/>
      <dgm:spPr/>
      <dgm:t>
        <a:bodyPr/>
        <a:lstStyle/>
        <a:p>
          <a:endParaRPr lang="fr-FR" sz="1600"/>
        </a:p>
      </dgm:t>
    </dgm:pt>
    <dgm:pt modelId="{3888A68D-9340-4B13-A33B-C1F7E7B53E20}">
      <dgm:prSet custT="1"/>
      <dgm:spPr/>
      <dgm:t>
        <a:bodyPr/>
        <a:lstStyle/>
        <a:p>
          <a:r>
            <a:rPr lang="fr-FR" sz="1600" b="1"/>
            <a:t>Marine LePen </a:t>
          </a:r>
          <a:r>
            <a:rPr lang="fr-FR" sz="1600"/>
            <a:t>a plus de 10% aux présidentielles sur les communes à la population plus fortunée de : Châtenay-Malabry, Clamart, </a:t>
          </a:r>
          <a:r>
            <a:rPr lang="fr-FR" sz="1600" b="1"/>
            <a:t>le Plessis-Robinson</a:t>
          </a:r>
          <a:r>
            <a:rPr lang="fr-FR" sz="1600"/>
            <a:t>, Puteaux. Mais également sur Villeneuve-la-Garenne.</a:t>
          </a:r>
          <a:endParaRPr lang="en-US" sz="1600"/>
        </a:p>
      </dgm:t>
    </dgm:pt>
    <dgm:pt modelId="{09F886FC-9DF4-4E98-8EEA-B7FC609C5B49}" type="parTrans" cxnId="{FE89CE98-9A4D-489F-A04D-8E3E35109FCB}">
      <dgm:prSet/>
      <dgm:spPr/>
      <dgm:t>
        <a:bodyPr/>
        <a:lstStyle/>
        <a:p>
          <a:endParaRPr lang="fr-FR" sz="1600"/>
        </a:p>
      </dgm:t>
    </dgm:pt>
    <dgm:pt modelId="{6BA3B701-CDCA-45E7-B197-1B9EC8AF5A02}" type="sibTrans" cxnId="{FE89CE98-9A4D-489F-A04D-8E3E35109FCB}">
      <dgm:prSet/>
      <dgm:spPr/>
      <dgm:t>
        <a:bodyPr/>
        <a:lstStyle/>
        <a:p>
          <a:endParaRPr lang="fr-FR" sz="1600"/>
        </a:p>
      </dgm:t>
    </dgm:pt>
    <dgm:pt modelId="{49D110E7-4D07-4A85-98E2-98867ED8B0D3}">
      <dgm:prSet custT="1"/>
      <dgm:spPr/>
      <dgm:t>
        <a:bodyPr/>
        <a:lstStyle/>
        <a:p>
          <a:pPr>
            <a:buNone/>
          </a:pPr>
          <a:r>
            <a:rPr lang="fr-FR" sz="1600"/>
            <a:t>Première place pour </a:t>
          </a:r>
          <a:r>
            <a:rPr lang="fr-FR" sz="1600" b="1"/>
            <a:t>le RN </a:t>
          </a:r>
          <a:r>
            <a:rPr lang="fr-FR" sz="1600"/>
            <a:t>décrochée au Plessis-Robinson au 1</a:t>
          </a:r>
          <a:r>
            <a:rPr lang="fr-FR" sz="1600" baseline="30000"/>
            <a:t>er</a:t>
          </a:r>
          <a:r>
            <a:rPr lang="fr-FR" sz="1600"/>
            <a:t> tour, la seule des trente-six villes des Hauts-de-Seine à avoir placé le parti d’extrême droite en tête le 9 juin 2024.</a:t>
          </a:r>
          <a:endParaRPr lang="en-US" sz="1600"/>
        </a:p>
      </dgm:t>
    </dgm:pt>
    <dgm:pt modelId="{3DD280E3-3E16-4361-AD00-6F9BE0593D95}" type="parTrans" cxnId="{E55BB7BB-858C-49C9-9D27-F5D96E1E4FBC}">
      <dgm:prSet/>
      <dgm:spPr/>
      <dgm:t>
        <a:bodyPr/>
        <a:lstStyle/>
        <a:p>
          <a:endParaRPr lang="fr-FR" sz="1600"/>
        </a:p>
      </dgm:t>
    </dgm:pt>
    <dgm:pt modelId="{A261729A-261B-4D58-811F-80D4B7A14D3D}" type="sibTrans" cxnId="{E55BB7BB-858C-49C9-9D27-F5D96E1E4FBC}">
      <dgm:prSet/>
      <dgm:spPr/>
      <dgm:t>
        <a:bodyPr/>
        <a:lstStyle/>
        <a:p>
          <a:endParaRPr lang="fr-FR" sz="1600"/>
        </a:p>
      </dgm:t>
    </dgm:pt>
    <dgm:pt modelId="{EF048FA9-2AD3-4C54-B39A-3140966669DD}" type="pres">
      <dgm:prSet presAssocID="{21BCDE64-F064-4AD3-AD7F-4FED1E001EFC}" presName="vert0" presStyleCnt="0">
        <dgm:presLayoutVars>
          <dgm:dir/>
          <dgm:animOne val="branch"/>
          <dgm:animLvl val="lvl"/>
        </dgm:presLayoutVars>
      </dgm:prSet>
      <dgm:spPr/>
    </dgm:pt>
    <dgm:pt modelId="{15C29A15-3AE3-4046-8FD1-DA1A64F4F964}" type="pres">
      <dgm:prSet presAssocID="{F9A187C8-8470-4B9E-A6DB-6B20BC632D37}" presName="thickLine" presStyleLbl="alignNode1" presStyleIdx="0" presStyleCnt="8"/>
      <dgm:spPr/>
    </dgm:pt>
    <dgm:pt modelId="{47831D47-9F82-4A53-8F79-87A9412713FF}" type="pres">
      <dgm:prSet presAssocID="{F9A187C8-8470-4B9E-A6DB-6B20BC632D37}" presName="horz1" presStyleCnt="0"/>
      <dgm:spPr/>
    </dgm:pt>
    <dgm:pt modelId="{29561DA5-96DC-488F-9541-8751F50311F7}" type="pres">
      <dgm:prSet presAssocID="{F9A187C8-8470-4B9E-A6DB-6B20BC632D37}" presName="tx1" presStyleLbl="revTx" presStyleIdx="0" presStyleCnt="8"/>
      <dgm:spPr/>
    </dgm:pt>
    <dgm:pt modelId="{D4C79170-27CB-4AAD-B92A-4B9878F80300}" type="pres">
      <dgm:prSet presAssocID="{F9A187C8-8470-4B9E-A6DB-6B20BC632D37}" presName="vert1" presStyleCnt="0"/>
      <dgm:spPr/>
    </dgm:pt>
    <dgm:pt modelId="{58E073FD-97C3-4019-B413-B828A8F2C66F}" type="pres">
      <dgm:prSet presAssocID="{56971504-3B55-498A-8976-FCFCF537D554}" presName="thickLine" presStyleLbl="alignNode1" presStyleIdx="1" presStyleCnt="8"/>
      <dgm:spPr/>
    </dgm:pt>
    <dgm:pt modelId="{67FB985D-52F1-4054-B469-8C79999B1AFA}" type="pres">
      <dgm:prSet presAssocID="{56971504-3B55-498A-8976-FCFCF537D554}" presName="horz1" presStyleCnt="0"/>
      <dgm:spPr/>
    </dgm:pt>
    <dgm:pt modelId="{48E32974-3090-4136-8C94-7D2F459776A0}" type="pres">
      <dgm:prSet presAssocID="{56971504-3B55-498A-8976-FCFCF537D554}" presName="tx1" presStyleLbl="revTx" presStyleIdx="1" presStyleCnt="8"/>
      <dgm:spPr/>
    </dgm:pt>
    <dgm:pt modelId="{20999C96-591F-4E3A-BBEA-F89E75CA5375}" type="pres">
      <dgm:prSet presAssocID="{56971504-3B55-498A-8976-FCFCF537D554}" presName="vert1" presStyleCnt="0"/>
      <dgm:spPr/>
    </dgm:pt>
    <dgm:pt modelId="{FF657B2D-5BE3-42EB-9A01-512841F69538}" type="pres">
      <dgm:prSet presAssocID="{0897E05F-C015-4E79-9FBD-24BD53EDA04F}" presName="thickLine" presStyleLbl="alignNode1" presStyleIdx="2" presStyleCnt="8"/>
      <dgm:spPr/>
    </dgm:pt>
    <dgm:pt modelId="{00783D4D-CB80-4753-8551-C1F8171E5624}" type="pres">
      <dgm:prSet presAssocID="{0897E05F-C015-4E79-9FBD-24BD53EDA04F}" presName="horz1" presStyleCnt="0"/>
      <dgm:spPr/>
    </dgm:pt>
    <dgm:pt modelId="{BC32EEC7-81A8-4493-B309-32CCCA7E26AA}" type="pres">
      <dgm:prSet presAssocID="{0897E05F-C015-4E79-9FBD-24BD53EDA04F}" presName="tx1" presStyleLbl="revTx" presStyleIdx="2" presStyleCnt="8"/>
      <dgm:spPr/>
    </dgm:pt>
    <dgm:pt modelId="{330D0164-2E31-422D-9CF7-4C156997D437}" type="pres">
      <dgm:prSet presAssocID="{0897E05F-C015-4E79-9FBD-24BD53EDA04F}" presName="vert1" presStyleCnt="0"/>
      <dgm:spPr/>
    </dgm:pt>
    <dgm:pt modelId="{B977EFCF-F07E-497D-BAB3-3D3B95662721}" type="pres">
      <dgm:prSet presAssocID="{3888A68D-9340-4B13-A33B-C1F7E7B53E20}" presName="thickLine" presStyleLbl="alignNode1" presStyleIdx="3" presStyleCnt="8"/>
      <dgm:spPr/>
    </dgm:pt>
    <dgm:pt modelId="{E0D2751C-0AEC-4ACE-ABA9-21CAFFFE2A82}" type="pres">
      <dgm:prSet presAssocID="{3888A68D-9340-4B13-A33B-C1F7E7B53E20}" presName="horz1" presStyleCnt="0"/>
      <dgm:spPr/>
    </dgm:pt>
    <dgm:pt modelId="{433A6348-14A1-48FA-92D7-C377D23837FE}" type="pres">
      <dgm:prSet presAssocID="{3888A68D-9340-4B13-A33B-C1F7E7B53E20}" presName="tx1" presStyleLbl="revTx" presStyleIdx="3" presStyleCnt="8"/>
      <dgm:spPr/>
    </dgm:pt>
    <dgm:pt modelId="{29871314-99E4-4452-8DEF-9F58A75966FA}" type="pres">
      <dgm:prSet presAssocID="{3888A68D-9340-4B13-A33B-C1F7E7B53E20}" presName="vert1" presStyleCnt="0"/>
      <dgm:spPr/>
    </dgm:pt>
    <dgm:pt modelId="{A1A6B821-772D-4D6A-B4AE-76C258C7F135}" type="pres">
      <dgm:prSet presAssocID="{3F21224C-BBC2-4905-968E-409C3EF74D71}" presName="thickLine" presStyleLbl="alignNode1" presStyleIdx="4" presStyleCnt="8"/>
      <dgm:spPr/>
    </dgm:pt>
    <dgm:pt modelId="{185346CE-6D44-477C-A3E2-E9248F5D5D48}" type="pres">
      <dgm:prSet presAssocID="{3F21224C-BBC2-4905-968E-409C3EF74D71}" presName="horz1" presStyleCnt="0"/>
      <dgm:spPr/>
    </dgm:pt>
    <dgm:pt modelId="{A3478EE2-FCDA-42D1-B149-572251E69818}" type="pres">
      <dgm:prSet presAssocID="{3F21224C-BBC2-4905-968E-409C3EF74D71}" presName="tx1" presStyleLbl="revTx" presStyleIdx="4" presStyleCnt="8"/>
      <dgm:spPr/>
    </dgm:pt>
    <dgm:pt modelId="{80A76A6A-B4F2-4100-B1A2-A6A60D5F381C}" type="pres">
      <dgm:prSet presAssocID="{3F21224C-BBC2-4905-968E-409C3EF74D71}" presName="vert1" presStyleCnt="0"/>
      <dgm:spPr/>
    </dgm:pt>
    <dgm:pt modelId="{908C66E5-5415-416E-A0A1-B741FC32310E}" type="pres">
      <dgm:prSet presAssocID="{49D110E7-4D07-4A85-98E2-98867ED8B0D3}" presName="thickLine" presStyleLbl="alignNode1" presStyleIdx="5" presStyleCnt="8"/>
      <dgm:spPr/>
    </dgm:pt>
    <dgm:pt modelId="{2D2C56E3-49C9-4B4E-9143-21D99D4A27CC}" type="pres">
      <dgm:prSet presAssocID="{49D110E7-4D07-4A85-98E2-98867ED8B0D3}" presName="horz1" presStyleCnt="0"/>
      <dgm:spPr/>
    </dgm:pt>
    <dgm:pt modelId="{B75F7842-FA71-411C-8CEB-6576F7CD96CF}" type="pres">
      <dgm:prSet presAssocID="{49D110E7-4D07-4A85-98E2-98867ED8B0D3}" presName="tx1" presStyleLbl="revTx" presStyleIdx="5" presStyleCnt="8"/>
      <dgm:spPr/>
    </dgm:pt>
    <dgm:pt modelId="{39F2CACB-C22D-43AB-8C62-3AE2C6E25333}" type="pres">
      <dgm:prSet presAssocID="{49D110E7-4D07-4A85-98E2-98867ED8B0D3}" presName="vert1" presStyleCnt="0"/>
      <dgm:spPr/>
    </dgm:pt>
    <dgm:pt modelId="{AE33F02E-E786-49D2-B12D-C4AF0873755D}" type="pres">
      <dgm:prSet presAssocID="{361D7CF4-8FA7-4731-9E2C-F205EEA735F5}" presName="thickLine" presStyleLbl="alignNode1" presStyleIdx="6" presStyleCnt="8"/>
      <dgm:spPr/>
    </dgm:pt>
    <dgm:pt modelId="{338F6FCB-3B2F-4ABD-AD1F-0588A7D24670}" type="pres">
      <dgm:prSet presAssocID="{361D7CF4-8FA7-4731-9E2C-F205EEA735F5}" presName="horz1" presStyleCnt="0"/>
      <dgm:spPr/>
    </dgm:pt>
    <dgm:pt modelId="{26E95E5B-7289-4B82-A2D3-EF2252A4C5E9}" type="pres">
      <dgm:prSet presAssocID="{361D7CF4-8FA7-4731-9E2C-F205EEA735F5}" presName="tx1" presStyleLbl="revTx" presStyleIdx="6" presStyleCnt="8"/>
      <dgm:spPr/>
    </dgm:pt>
    <dgm:pt modelId="{38611DAB-7393-4830-A87C-75295BA66AD6}" type="pres">
      <dgm:prSet presAssocID="{361D7CF4-8FA7-4731-9E2C-F205EEA735F5}" presName="vert1" presStyleCnt="0"/>
      <dgm:spPr/>
    </dgm:pt>
    <dgm:pt modelId="{71F2C53A-9618-4258-9389-E8B99B5433F4}" type="pres">
      <dgm:prSet presAssocID="{F36924B4-1AED-4A3B-874A-3605EF4A8F2A}" presName="thickLine" presStyleLbl="alignNode1" presStyleIdx="7" presStyleCnt="8"/>
      <dgm:spPr/>
    </dgm:pt>
    <dgm:pt modelId="{E232C5AE-59D6-47A2-A9CC-283A03B80B16}" type="pres">
      <dgm:prSet presAssocID="{F36924B4-1AED-4A3B-874A-3605EF4A8F2A}" presName="horz1" presStyleCnt="0"/>
      <dgm:spPr/>
    </dgm:pt>
    <dgm:pt modelId="{331990EB-EA99-4D31-BA9B-1AEF6085E95F}" type="pres">
      <dgm:prSet presAssocID="{F36924B4-1AED-4A3B-874A-3605EF4A8F2A}" presName="tx1" presStyleLbl="revTx" presStyleIdx="7" presStyleCnt="8"/>
      <dgm:spPr/>
    </dgm:pt>
    <dgm:pt modelId="{38450A47-5B6B-44DD-B0EC-3F9F9610859B}" type="pres">
      <dgm:prSet presAssocID="{F36924B4-1AED-4A3B-874A-3605EF4A8F2A}" presName="vert1" presStyleCnt="0"/>
      <dgm:spPr/>
    </dgm:pt>
  </dgm:ptLst>
  <dgm:cxnLst>
    <dgm:cxn modelId="{FC995012-E4C9-4705-94F1-253534D1611A}" srcId="{21BCDE64-F064-4AD3-AD7F-4FED1E001EFC}" destId="{56971504-3B55-498A-8976-FCFCF537D554}" srcOrd="1" destOrd="0" parTransId="{92DC7A23-5F35-4E5B-B20B-5F8C36DAFE6B}" sibTransId="{EC72708B-33D5-4EA2-A3B8-7FF70D2683DD}"/>
    <dgm:cxn modelId="{9991EB31-7D00-498F-9C1E-510B8C46C9BB}" type="presOf" srcId="{0897E05F-C015-4E79-9FBD-24BD53EDA04F}" destId="{BC32EEC7-81A8-4493-B309-32CCCA7E26AA}" srcOrd="0" destOrd="0" presId="urn:microsoft.com/office/officeart/2008/layout/LinedList"/>
    <dgm:cxn modelId="{9A303A4F-078D-47AA-B1A3-5D1E5215AC7B}" type="presOf" srcId="{56971504-3B55-498A-8976-FCFCF537D554}" destId="{48E32974-3090-4136-8C94-7D2F459776A0}" srcOrd="0" destOrd="0" presId="urn:microsoft.com/office/officeart/2008/layout/LinedList"/>
    <dgm:cxn modelId="{83B2C35D-1311-425E-98AB-8BE30F464D84}" srcId="{21BCDE64-F064-4AD3-AD7F-4FED1E001EFC}" destId="{361D7CF4-8FA7-4731-9E2C-F205EEA735F5}" srcOrd="6" destOrd="0" parTransId="{35B3AFA5-44C5-450E-B8E9-9F86AC59EAFF}" sibTransId="{1F4FE5B1-D296-4DB5-BBF6-44C2436A5E35}"/>
    <dgm:cxn modelId="{36008292-6D6A-473E-A9B9-80224A3BCC9D}" type="presOf" srcId="{49D110E7-4D07-4A85-98E2-98867ED8B0D3}" destId="{B75F7842-FA71-411C-8CEB-6576F7CD96CF}" srcOrd="0" destOrd="0" presId="urn:microsoft.com/office/officeart/2008/layout/LinedList"/>
    <dgm:cxn modelId="{FE89CE98-9A4D-489F-A04D-8E3E35109FCB}" srcId="{21BCDE64-F064-4AD3-AD7F-4FED1E001EFC}" destId="{3888A68D-9340-4B13-A33B-C1F7E7B53E20}" srcOrd="3" destOrd="0" parTransId="{09F886FC-9DF4-4E98-8EEA-B7FC609C5B49}" sibTransId="{6BA3B701-CDCA-45E7-B197-1B9EC8AF5A02}"/>
    <dgm:cxn modelId="{7A33E898-A500-4959-9242-78CDE36A8B3F}" srcId="{21BCDE64-F064-4AD3-AD7F-4FED1E001EFC}" destId="{F36924B4-1AED-4A3B-874A-3605EF4A8F2A}" srcOrd="7" destOrd="0" parTransId="{F22FBCEF-672C-46FF-96AF-DB71CB50EDF5}" sibTransId="{B24014B3-B4F9-4F78-BE2F-35E7BEEE307C}"/>
    <dgm:cxn modelId="{9F217E9E-228D-4F72-91E5-201FDD80C68C}" type="presOf" srcId="{3F21224C-BBC2-4905-968E-409C3EF74D71}" destId="{A3478EE2-FCDA-42D1-B149-572251E69818}" srcOrd="0" destOrd="0" presId="urn:microsoft.com/office/officeart/2008/layout/LinedList"/>
    <dgm:cxn modelId="{07851AA1-DF0A-439E-8FB3-D2D4A201D9C0}" type="presOf" srcId="{3888A68D-9340-4B13-A33B-C1F7E7B53E20}" destId="{433A6348-14A1-48FA-92D7-C377D23837FE}" srcOrd="0" destOrd="0" presId="urn:microsoft.com/office/officeart/2008/layout/LinedList"/>
    <dgm:cxn modelId="{45E577A4-DF3D-4667-A54C-2285C01AE5F0}" srcId="{21BCDE64-F064-4AD3-AD7F-4FED1E001EFC}" destId="{0897E05F-C015-4E79-9FBD-24BD53EDA04F}" srcOrd="2" destOrd="0" parTransId="{EBE79EFE-FEA3-4370-ABB5-12ECD83423A9}" sibTransId="{D77BFEC3-F158-438C-892B-A1A6596F80A5}"/>
    <dgm:cxn modelId="{F4C04EAB-D281-42C6-B7C9-30E0FBEFDB61}" type="presOf" srcId="{F9A187C8-8470-4B9E-A6DB-6B20BC632D37}" destId="{29561DA5-96DC-488F-9541-8751F50311F7}" srcOrd="0" destOrd="0" presId="urn:microsoft.com/office/officeart/2008/layout/LinedList"/>
    <dgm:cxn modelId="{4093C5AB-4946-4E57-B939-B8DC71030DF6}" type="presOf" srcId="{361D7CF4-8FA7-4731-9E2C-F205EEA735F5}" destId="{26E95E5B-7289-4B82-A2D3-EF2252A4C5E9}" srcOrd="0" destOrd="0" presId="urn:microsoft.com/office/officeart/2008/layout/LinedList"/>
    <dgm:cxn modelId="{28B1C6AE-5306-4C3A-9BE0-98EB8A2410B6}" type="presOf" srcId="{21BCDE64-F064-4AD3-AD7F-4FED1E001EFC}" destId="{EF048FA9-2AD3-4C54-B39A-3140966669DD}" srcOrd="0" destOrd="0" presId="urn:microsoft.com/office/officeart/2008/layout/LinedList"/>
    <dgm:cxn modelId="{E55BB7BB-858C-49C9-9D27-F5D96E1E4FBC}" srcId="{21BCDE64-F064-4AD3-AD7F-4FED1E001EFC}" destId="{49D110E7-4D07-4A85-98E2-98867ED8B0D3}" srcOrd="5" destOrd="0" parTransId="{3DD280E3-3E16-4361-AD00-6F9BE0593D95}" sibTransId="{A261729A-261B-4D58-811F-80D4B7A14D3D}"/>
    <dgm:cxn modelId="{1DD56CCB-5E1C-4545-8903-6728DCF59B19}" srcId="{21BCDE64-F064-4AD3-AD7F-4FED1E001EFC}" destId="{3F21224C-BBC2-4905-968E-409C3EF74D71}" srcOrd="4" destOrd="0" parTransId="{3E5597EA-FEFF-44D1-B81E-51F95B1B8B77}" sibTransId="{FB4D84CF-AB9E-418F-A745-EE65ECB08C4B}"/>
    <dgm:cxn modelId="{661DE8DC-298F-4D51-9DF9-F651930A83F2}" type="presOf" srcId="{F36924B4-1AED-4A3B-874A-3605EF4A8F2A}" destId="{331990EB-EA99-4D31-BA9B-1AEF6085E95F}" srcOrd="0" destOrd="0" presId="urn:microsoft.com/office/officeart/2008/layout/LinedList"/>
    <dgm:cxn modelId="{25F83EE2-0021-4A89-8535-00DA9CBE25C8}" srcId="{21BCDE64-F064-4AD3-AD7F-4FED1E001EFC}" destId="{F9A187C8-8470-4B9E-A6DB-6B20BC632D37}" srcOrd="0" destOrd="0" parTransId="{26B9A12E-6618-460F-AE71-C1B0568E6D44}" sibTransId="{85F8C955-4FE4-49F4-B621-CDBFCE6BABBA}"/>
    <dgm:cxn modelId="{B335F7DF-8314-4CFD-A1B0-DF686B9BA76D}" type="presParOf" srcId="{EF048FA9-2AD3-4C54-B39A-3140966669DD}" destId="{15C29A15-3AE3-4046-8FD1-DA1A64F4F964}" srcOrd="0" destOrd="0" presId="urn:microsoft.com/office/officeart/2008/layout/LinedList"/>
    <dgm:cxn modelId="{380A180F-4CB4-4058-90C3-21D2AECF0B7C}" type="presParOf" srcId="{EF048FA9-2AD3-4C54-B39A-3140966669DD}" destId="{47831D47-9F82-4A53-8F79-87A9412713FF}" srcOrd="1" destOrd="0" presId="urn:microsoft.com/office/officeart/2008/layout/LinedList"/>
    <dgm:cxn modelId="{49A46A28-9947-4D78-9558-44667729E58B}" type="presParOf" srcId="{47831D47-9F82-4A53-8F79-87A9412713FF}" destId="{29561DA5-96DC-488F-9541-8751F50311F7}" srcOrd="0" destOrd="0" presId="urn:microsoft.com/office/officeart/2008/layout/LinedList"/>
    <dgm:cxn modelId="{DD056EE1-0309-4810-81C8-FB9FB58906F7}" type="presParOf" srcId="{47831D47-9F82-4A53-8F79-87A9412713FF}" destId="{D4C79170-27CB-4AAD-B92A-4B9878F80300}" srcOrd="1" destOrd="0" presId="urn:microsoft.com/office/officeart/2008/layout/LinedList"/>
    <dgm:cxn modelId="{34A6671F-9407-4AC9-8F4E-4CB27A64F55F}" type="presParOf" srcId="{EF048FA9-2AD3-4C54-B39A-3140966669DD}" destId="{58E073FD-97C3-4019-B413-B828A8F2C66F}" srcOrd="2" destOrd="0" presId="urn:microsoft.com/office/officeart/2008/layout/LinedList"/>
    <dgm:cxn modelId="{1A1F7C2E-00E9-4788-8737-1FAF9749A98F}" type="presParOf" srcId="{EF048FA9-2AD3-4C54-B39A-3140966669DD}" destId="{67FB985D-52F1-4054-B469-8C79999B1AFA}" srcOrd="3" destOrd="0" presId="urn:microsoft.com/office/officeart/2008/layout/LinedList"/>
    <dgm:cxn modelId="{2C60A0BA-8DE8-4185-BD93-8BC60D09DBD3}" type="presParOf" srcId="{67FB985D-52F1-4054-B469-8C79999B1AFA}" destId="{48E32974-3090-4136-8C94-7D2F459776A0}" srcOrd="0" destOrd="0" presId="urn:microsoft.com/office/officeart/2008/layout/LinedList"/>
    <dgm:cxn modelId="{A8A7CAEC-A21F-4E3E-B7CF-B7DE8642AD63}" type="presParOf" srcId="{67FB985D-52F1-4054-B469-8C79999B1AFA}" destId="{20999C96-591F-4E3A-BBEA-F89E75CA5375}" srcOrd="1" destOrd="0" presId="urn:microsoft.com/office/officeart/2008/layout/LinedList"/>
    <dgm:cxn modelId="{593235F5-6687-47D0-8F92-AC744CE0A727}" type="presParOf" srcId="{EF048FA9-2AD3-4C54-B39A-3140966669DD}" destId="{FF657B2D-5BE3-42EB-9A01-512841F69538}" srcOrd="4" destOrd="0" presId="urn:microsoft.com/office/officeart/2008/layout/LinedList"/>
    <dgm:cxn modelId="{8C1EE81A-5583-4709-BFED-3AEC8423F268}" type="presParOf" srcId="{EF048FA9-2AD3-4C54-B39A-3140966669DD}" destId="{00783D4D-CB80-4753-8551-C1F8171E5624}" srcOrd="5" destOrd="0" presId="urn:microsoft.com/office/officeart/2008/layout/LinedList"/>
    <dgm:cxn modelId="{8D2C5778-9E92-4433-A582-51A8E356C104}" type="presParOf" srcId="{00783D4D-CB80-4753-8551-C1F8171E5624}" destId="{BC32EEC7-81A8-4493-B309-32CCCA7E26AA}" srcOrd="0" destOrd="0" presId="urn:microsoft.com/office/officeart/2008/layout/LinedList"/>
    <dgm:cxn modelId="{77263EDC-9244-4EE9-9FEC-758ED8B750FE}" type="presParOf" srcId="{00783D4D-CB80-4753-8551-C1F8171E5624}" destId="{330D0164-2E31-422D-9CF7-4C156997D437}" srcOrd="1" destOrd="0" presId="urn:microsoft.com/office/officeart/2008/layout/LinedList"/>
    <dgm:cxn modelId="{212192B7-B017-4884-AC70-E908785A6C06}" type="presParOf" srcId="{EF048FA9-2AD3-4C54-B39A-3140966669DD}" destId="{B977EFCF-F07E-497D-BAB3-3D3B95662721}" srcOrd="6" destOrd="0" presId="urn:microsoft.com/office/officeart/2008/layout/LinedList"/>
    <dgm:cxn modelId="{7466F489-8D24-40EA-AFF3-F6EB75082F5B}" type="presParOf" srcId="{EF048FA9-2AD3-4C54-B39A-3140966669DD}" destId="{E0D2751C-0AEC-4ACE-ABA9-21CAFFFE2A82}" srcOrd="7" destOrd="0" presId="urn:microsoft.com/office/officeart/2008/layout/LinedList"/>
    <dgm:cxn modelId="{49B77354-3C36-456D-9F36-5DC75375B3AD}" type="presParOf" srcId="{E0D2751C-0AEC-4ACE-ABA9-21CAFFFE2A82}" destId="{433A6348-14A1-48FA-92D7-C377D23837FE}" srcOrd="0" destOrd="0" presId="urn:microsoft.com/office/officeart/2008/layout/LinedList"/>
    <dgm:cxn modelId="{83DC7E3C-51BD-4C07-81CB-58F3B293AD9F}" type="presParOf" srcId="{E0D2751C-0AEC-4ACE-ABA9-21CAFFFE2A82}" destId="{29871314-99E4-4452-8DEF-9F58A75966FA}" srcOrd="1" destOrd="0" presId="urn:microsoft.com/office/officeart/2008/layout/LinedList"/>
    <dgm:cxn modelId="{CF51D423-BCAB-4965-9C56-E7EC944EE4A7}" type="presParOf" srcId="{EF048FA9-2AD3-4C54-B39A-3140966669DD}" destId="{A1A6B821-772D-4D6A-B4AE-76C258C7F135}" srcOrd="8" destOrd="0" presId="urn:microsoft.com/office/officeart/2008/layout/LinedList"/>
    <dgm:cxn modelId="{1432E5ED-2A8B-4FD2-BA64-48D8E79A60EE}" type="presParOf" srcId="{EF048FA9-2AD3-4C54-B39A-3140966669DD}" destId="{185346CE-6D44-477C-A3E2-E9248F5D5D48}" srcOrd="9" destOrd="0" presId="urn:microsoft.com/office/officeart/2008/layout/LinedList"/>
    <dgm:cxn modelId="{0F9FF592-EE2B-4FC8-8E46-4A0D762FA2AF}" type="presParOf" srcId="{185346CE-6D44-477C-A3E2-E9248F5D5D48}" destId="{A3478EE2-FCDA-42D1-B149-572251E69818}" srcOrd="0" destOrd="0" presId="urn:microsoft.com/office/officeart/2008/layout/LinedList"/>
    <dgm:cxn modelId="{7E3FF7FE-09CC-443A-8D4A-9AD0F96EBD88}" type="presParOf" srcId="{185346CE-6D44-477C-A3E2-E9248F5D5D48}" destId="{80A76A6A-B4F2-4100-B1A2-A6A60D5F381C}" srcOrd="1" destOrd="0" presId="urn:microsoft.com/office/officeart/2008/layout/LinedList"/>
    <dgm:cxn modelId="{29BA3E62-474F-404C-946E-578C50347AD4}" type="presParOf" srcId="{EF048FA9-2AD3-4C54-B39A-3140966669DD}" destId="{908C66E5-5415-416E-A0A1-B741FC32310E}" srcOrd="10" destOrd="0" presId="urn:microsoft.com/office/officeart/2008/layout/LinedList"/>
    <dgm:cxn modelId="{44E11D3E-0813-4A51-8523-8AEBD3230DC7}" type="presParOf" srcId="{EF048FA9-2AD3-4C54-B39A-3140966669DD}" destId="{2D2C56E3-49C9-4B4E-9143-21D99D4A27CC}" srcOrd="11" destOrd="0" presId="urn:microsoft.com/office/officeart/2008/layout/LinedList"/>
    <dgm:cxn modelId="{D4CC8A58-A9DE-4290-9A4A-C3324901711A}" type="presParOf" srcId="{2D2C56E3-49C9-4B4E-9143-21D99D4A27CC}" destId="{B75F7842-FA71-411C-8CEB-6576F7CD96CF}" srcOrd="0" destOrd="0" presId="urn:microsoft.com/office/officeart/2008/layout/LinedList"/>
    <dgm:cxn modelId="{8E2B968D-1B55-4715-9BB1-7882AB5E80A4}" type="presParOf" srcId="{2D2C56E3-49C9-4B4E-9143-21D99D4A27CC}" destId="{39F2CACB-C22D-43AB-8C62-3AE2C6E25333}" srcOrd="1" destOrd="0" presId="urn:microsoft.com/office/officeart/2008/layout/LinedList"/>
    <dgm:cxn modelId="{042A7D74-3585-4FDE-9A7B-19E2EACB3521}" type="presParOf" srcId="{EF048FA9-2AD3-4C54-B39A-3140966669DD}" destId="{AE33F02E-E786-49D2-B12D-C4AF0873755D}" srcOrd="12" destOrd="0" presId="urn:microsoft.com/office/officeart/2008/layout/LinedList"/>
    <dgm:cxn modelId="{689BD2E1-C1A0-4740-B944-FB15E3200E11}" type="presParOf" srcId="{EF048FA9-2AD3-4C54-B39A-3140966669DD}" destId="{338F6FCB-3B2F-4ABD-AD1F-0588A7D24670}" srcOrd="13" destOrd="0" presId="urn:microsoft.com/office/officeart/2008/layout/LinedList"/>
    <dgm:cxn modelId="{A4EA44FD-AE33-4C56-893D-858B45106900}" type="presParOf" srcId="{338F6FCB-3B2F-4ABD-AD1F-0588A7D24670}" destId="{26E95E5B-7289-4B82-A2D3-EF2252A4C5E9}" srcOrd="0" destOrd="0" presId="urn:microsoft.com/office/officeart/2008/layout/LinedList"/>
    <dgm:cxn modelId="{5C93FA29-B8FA-47A9-A9EB-230178FA3AC5}" type="presParOf" srcId="{338F6FCB-3B2F-4ABD-AD1F-0588A7D24670}" destId="{38611DAB-7393-4830-A87C-75295BA66AD6}" srcOrd="1" destOrd="0" presId="urn:microsoft.com/office/officeart/2008/layout/LinedList"/>
    <dgm:cxn modelId="{9ADBC7DA-225A-4ABE-B3B4-E4CFFCCA491D}" type="presParOf" srcId="{EF048FA9-2AD3-4C54-B39A-3140966669DD}" destId="{71F2C53A-9618-4258-9389-E8B99B5433F4}" srcOrd="14" destOrd="0" presId="urn:microsoft.com/office/officeart/2008/layout/LinedList"/>
    <dgm:cxn modelId="{EE4B3ED1-FB96-452B-92D4-DD21E6F321F1}" type="presParOf" srcId="{EF048FA9-2AD3-4C54-B39A-3140966669DD}" destId="{E232C5AE-59D6-47A2-A9CC-283A03B80B16}" srcOrd="15" destOrd="0" presId="urn:microsoft.com/office/officeart/2008/layout/LinedList"/>
    <dgm:cxn modelId="{B5945922-A391-4ACE-974C-4DC8F17BC18C}" type="presParOf" srcId="{E232C5AE-59D6-47A2-A9CC-283A03B80B16}" destId="{331990EB-EA99-4D31-BA9B-1AEF6085E95F}" srcOrd="0" destOrd="0" presId="urn:microsoft.com/office/officeart/2008/layout/LinedList"/>
    <dgm:cxn modelId="{E071655B-BA8F-4216-B4A3-904A24A9A950}" type="presParOf" srcId="{E232C5AE-59D6-47A2-A9CC-283A03B80B16}" destId="{38450A47-5B6B-44DD-B0EC-3F9F9610859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4A713-2D76-47D0-8BED-99E7EB03703E}">
      <dsp:nvSpPr>
        <dsp:cNvPr id="0" name=""/>
        <dsp:cNvSpPr/>
      </dsp:nvSpPr>
      <dsp:spPr>
        <a:xfrm>
          <a:off x="0" y="616"/>
          <a:ext cx="11172953"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206ECB-839A-4106-823B-1517EBDE7A4D}">
      <dsp:nvSpPr>
        <dsp:cNvPr id="0" name=""/>
        <dsp:cNvSpPr/>
      </dsp:nvSpPr>
      <dsp:spPr>
        <a:xfrm>
          <a:off x="0" y="616"/>
          <a:ext cx="11172953" cy="1009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r-FR" sz="2000" kern="1200"/>
            <a:t>Des élections nationales qui tendent au libéralisme avec une forte poussée </a:t>
          </a:r>
          <a:r>
            <a:rPr lang="fr-FR" sz="2000" kern="1200" err="1"/>
            <a:t>macroniste</a:t>
          </a:r>
          <a:r>
            <a:rPr lang="fr-FR" sz="2000" kern="1200"/>
            <a:t> sur les dernières présidentielles et législatives.</a:t>
          </a:r>
          <a:endParaRPr lang="en-US" sz="2000" kern="1200"/>
        </a:p>
      </dsp:txBody>
      <dsp:txXfrm>
        <a:off x="0" y="616"/>
        <a:ext cx="11172953" cy="1009076"/>
      </dsp:txXfrm>
    </dsp:sp>
    <dsp:sp modelId="{5D01653D-12CF-474F-8FB0-54646F760BAC}">
      <dsp:nvSpPr>
        <dsp:cNvPr id="0" name=""/>
        <dsp:cNvSpPr/>
      </dsp:nvSpPr>
      <dsp:spPr>
        <a:xfrm>
          <a:off x="0" y="1009693"/>
          <a:ext cx="11172953"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7FAFBA-F06B-45CC-8055-8F25AA19BC54}">
      <dsp:nvSpPr>
        <dsp:cNvPr id="0" name=""/>
        <dsp:cNvSpPr/>
      </dsp:nvSpPr>
      <dsp:spPr>
        <a:xfrm>
          <a:off x="0" y="1009693"/>
          <a:ext cx="11172953" cy="1009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Un </a:t>
          </a:r>
          <a:r>
            <a:rPr lang="en-US" sz="2000" kern="1200" err="1"/>
            <a:t>ancrage</a:t>
          </a:r>
          <a:r>
            <a:rPr lang="en-US" sz="2000" kern="1200"/>
            <a:t> local très fort des Républicains dans de </a:t>
          </a:r>
          <a:r>
            <a:rPr lang="en-US" sz="2000" kern="1200" err="1"/>
            <a:t>nombreuses</a:t>
          </a:r>
          <a:r>
            <a:rPr lang="en-US" sz="2000" kern="1200"/>
            <a:t> communes.</a:t>
          </a:r>
        </a:p>
      </dsp:txBody>
      <dsp:txXfrm>
        <a:off x="0" y="1009693"/>
        <a:ext cx="11172953" cy="1009076"/>
      </dsp:txXfrm>
    </dsp:sp>
    <dsp:sp modelId="{8A043C0B-D5F4-4A7E-9848-18F42DC4D353}">
      <dsp:nvSpPr>
        <dsp:cNvPr id="0" name=""/>
        <dsp:cNvSpPr/>
      </dsp:nvSpPr>
      <dsp:spPr>
        <a:xfrm>
          <a:off x="0" y="2018770"/>
          <a:ext cx="11172953"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D28E08-1088-4042-8B33-02B157F98BD1}">
      <dsp:nvSpPr>
        <dsp:cNvPr id="0" name=""/>
        <dsp:cNvSpPr/>
      </dsp:nvSpPr>
      <dsp:spPr>
        <a:xfrm>
          <a:off x="0" y="2018770"/>
          <a:ext cx="11172953" cy="1009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err="1"/>
            <a:t>Quelques</a:t>
          </a:r>
          <a:r>
            <a:rPr lang="en-US" sz="2000" kern="1200"/>
            <a:t> bastions de gauche dans des communes très </a:t>
          </a:r>
          <a:r>
            <a:rPr lang="en-US" sz="2000" kern="1200" err="1"/>
            <a:t>peuplées</a:t>
          </a:r>
          <a:r>
            <a:rPr lang="en-US" sz="2000" kern="1200"/>
            <a:t> du département.</a:t>
          </a:r>
        </a:p>
      </dsp:txBody>
      <dsp:txXfrm>
        <a:off x="0" y="2018770"/>
        <a:ext cx="11172953" cy="1009076"/>
      </dsp:txXfrm>
    </dsp:sp>
    <dsp:sp modelId="{66B0D49C-B8E3-49A2-97AF-3A527E025F01}">
      <dsp:nvSpPr>
        <dsp:cNvPr id="0" name=""/>
        <dsp:cNvSpPr/>
      </dsp:nvSpPr>
      <dsp:spPr>
        <a:xfrm>
          <a:off x="0" y="3027846"/>
          <a:ext cx="11172953"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BAF636-FE21-4E7C-9CE9-67D7A00068CB}">
      <dsp:nvSpPr>
        <dsp:cNvPr id="0" name=""/>
        <dsp:cNvSpPr/>
      </dsp:nvSpPr>
      <dsp:spPr>
        <a:xfrm>
          <a:off x="0" y="3027846"/>
          <a:ext cx="11172953" cy="1009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Une extreme-droite sans debouches electoral à </a:t>
          </a:r>
          <a:r>
            <a:rPr lang="en-US" sz="2000" kern="1200" err="1"/>
            <a:t>l’heure</a:t>
          </a:r>
          <a:r>
            <a:rPr lang="en-US" sz="2000" kern="1200"/>
            <a:t> </a:t>
          </a:r>
          <a:r>
            <a:rPr lang="en-US" sz="2000" kern="1200" err="1"/>
            <a:t>actuelle</a:t>
          </a:r>
          <a:r>
            <a:rPr lang="en-US" sz="2000" kern="1200"/>
            <a:t> quelque </a:t>
          </a:r>
          <a:r>
            <a:rPr lang="en-US" sz="2000" kern="1200" err="1"/>
            <a:t>soit</a:t>
          </a:r>
          <a:r>
            <a:rPr lang="en-US" sz="2000" kern="1200"/>
            <a:t> </a:t>
          </a:r>
          <a:r>
            <a:rPr lang="en-US" sz="2000" kern="1200" err="1"/>
            <a:t>l’echelon</a:t>
          </a:r>
          <a:endParaRPr lang="en-US" sz="2000" kern="1200"/>
        </a:p>
      </dsp:txBody>
      <dsp:txXfrm>
        <a:off x="0" y="3027846"/>
        <a:ext cx="11172953" cy="1009076"/>
      </dsp:txXfrm>
    </dsp:sp>
    <dsp:sp modelId="{300A3AC9-C33C-496D-BCCC-F02B2D506FFF}">
      <dsp:nvSpPr>
        <dsp:cNvPr id="0" name=""/>
        <dsp:cNvSpPr/>
      </dsp:nvSpPr>
      <dsp:spPr>
        <a:xfrm>
          <a:off x="0" y="4036923"/>
          <a:ext cx="11172953"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9D7166-C030-452F-81FF-994C45E2E0EF}">
      <dsp:nvSpPr>
        <dsp:cNvPr id="0" name=""/>
        <dsp:cNvSpPr/>
      </dsp:nvSpPr>
      <dsp:spPr>
        <a:xfrm>
          <a:off x="0" y="4036923"/>
          <a:ext cx="11172953" cy="1009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r-FR" sz="2000" kern="1200"/>
            <a:t>De tout temps, le vote FN puis RN n’a jamais vraiment pris dans les Hauts-de-Seine, avec des scores bien inférieurs aux résultats nationaux.</a:t>
          </a:r>
          <a:endParaRPr lang="en-US" sz="2000" kern="1200"/>
        </a:p>
      </dsp:txBody>
      <dsp:txXfrm>
        <a:off x="0" y="4036923"/>
        <a:ext cx="11172953" cy="10090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C29A15-3AE3-4046-8FD1-DA1A64F4F964}">
      <dsp:nvSpPr>
        <dsp:cNvPr id="0" name=""/>
        <dsp:cNvSpPr/>
      </dsp:nvSpPr>
      <dsp:spPr>
        <a:xfrm>
          <a:off x="0" y="0"/>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561DA5-96DC-488F-9541-8751F50311F7}">
      <dsp:nvSpPr>
        <dsp:cNvPr id="0" name=""/>
        <dsp:cNvSpPr/>
      </dsp:nvSpPr>
      <dsp:spPr>
        <a:xfrm>
          <a:off x="0" y="0"/>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kern="1200"/>
            <a:t>Un vote d’extrême-droite qui ne semble pas en corrélation avec le niveau d’abstention.</a:t>
          </a:r>
          <a:endParaRPr lang="en-US" sz="1600" kern="1200"/>
        </a:p>
      </dsp:txBody>
      <dsp:txXfrm>
        <a:off x="0" y="0"/>
        <a:ext cx="11654971" cy="723899"/>
      </dsp:txXfrm>
    </dsp:sp>
    <dsp:sp modelId="{58E073FD-97C3-4019-B413-B828A8F2C66F}">
      <dsp:nvSpPr>
        <dsp:cNvPr id="0" name=""/>
        <dsp:cNvSpPr/>
      </dsp:nvSpPr>
      <dsp:spPr>
        <a:xfrm>
          <a:off x="0" y="723899"/>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E32974-3090-4136-8C94-7D2F459776A0}">
      <dsp:nvSpPr>
        <dsp:cNvPr id="0" name=""/>
        <dsp:cNvSpPr/>
      </dsp:nvSpPr>
      <dsp:spPr>
        <a:xfrm>
          <a:off x="0" y="723899"/>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b="1" kern="1200"/>
            <a:t>Une abstention </a:t>
          </a:r>
          <a:r>
            <a:rPr lang="fr-FR" sz="1600" kern="1200"/>
            <a:t>particulièrement forte dans les communes concernées par la politique de la ville : Nanterre, Villeneuve-la-Garenne, Clichy, Colombes.</a:t>
          </a:r>
          <a:endParaRPr lang="en-US" sz="1600" kern="1200"/>
        </a:p>
      </dsp:txBody>
      <dsp:txXfrm>
        <a:off x="0" y="723899"/>
        <a:ext cx="11654971" cy="723899"/>
      </dsp:txXfrm>
    </dsp:sp>
    <dsp:sp modelId="{FF657B2D-5BE3-42EB-9A01-512841F69538}">
      <dsp:nvSpPr>
        <dsp:cNvPr id="0" name=""/>
        <dsp:cNvSpPr/>
      </dsp:nvSpPr>
      <dsp:spPr>
        <a:xfrm>
          <a:off x="0" y="1447799"/>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32EEC7-81A8-4493-B309-32CCCA7E26AA}">
      <dsp:nvSpPr>
        <dsp:cNvPr id="0" name=""/>
        <dsp:cNvSpPr/>
      </dsp:nvSpPr>
      <dsp:spPr>
        <a:xfrm>
          <a:off x="0" y="1447799"/>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b="0" kern="1200"/>
            <a:t>Aux présidentielles </a:t>
          </a:r>
          <a:r>
            <a:rPr lang="fr-FR" sz="1600" b="1" kern="1200"/>
            <a:t>Marine Le Pen </a:t>
          </a:r>
          <a:r>
            <a:rPr lang="fr-FR" sz="1600" kern="1200"/>
            <a:t>obtient 8,4% des suffrages dans les Hauts-de-Seine, à peine mieux qu’en 2017 (7,6%). Mais le vote d’extrême droite progresse significativement si on additionne le score du RN avec les 8,1% accordés à Éric Zemmour.</a:t>
          </a:r>
          <a:endParaRPr lang="en-US" sz="1600" kern="1200"/>
        </a:p>
      </dsp:txBody>
      <dsp:txXfrm>
        <a:off x="0" y="1447799"/>
        <a:ext cx="11654971" cy="723899"/>
      </dsp:txXfrm>
    </dsp:sp>
    <dsp:sp modelId="{B977EFCF-F07E-497D-BAB3-3D3B95662721}">
      <dsp:nvSpPr>
        <dsp:cNvPr id="0" name=""/>
        <dsp:cNvSpPr/>
      </dsp:nvSpPr>
      <dsp:spPr>
        <a:xfrm>
          <a:off x="0" y="2171699"/>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3A6348-14A1-48FA-92D7-C377D23837FE}">
      <dsp:nvSpPr>
        <dsp:cNvPr id="0" name=""/>
        <dsp:cNvSpPr/>
      </dsp:nvSpPr>
      <dsp:spPr>
        <a:xfrm>
          <a:off x="0" y="2171699"/>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b="1" kern="1200"/>
            <a:t>Marine LePen </a:t>
          </a:r>
          <a:r>
            <a:rPr lang="fr-FR" sz="1600" kern="1200"/>
            <a:t>a plus de 10% aux présidentielles sur les communes à la population plus fortunée de : Châtenay-Malabry, Clamart, </a:t>
          </a:r>
          <a:r>
            <a:rPr lang="fr-FR" sz="1600" b="1" kern="1200"/>
            <a:t>le Plessis-Robinson</a:t>
          </a:r>
          <a:r>
            <a:rPr lang="fr-FR" sz="1600" kern="1200"/>
            <a:t>, Puteaux. Mais également sur Villeneuve-la-Garenne.</a:t>
          </a:r>
          <a:endParaRPr lang="en-US" sz="1600" kern="1200"/>
        </a:p>
      </dsp:txBody>
      <dsp:txXfrm>
        <a:off x="0" y="2171699"/>
        <a:ext cx="11654971" cy="723899"/>
      </dsp:txXfrm>
    </dsp:sp>
    <dsp:sp modelId="{A1A6B821-772D-4D6A-B4AE-76C258C7F135}">
      <dsp:nvSpPr>
        <dsp:cNvPr id="0" name=""/>
        <dsp:cNvSpPr/>
      </dsp:nvSpPr>
      <dsp:spPr>
        <a:xfrm>
          <a:off x="0" y="2895599"/>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478EE2-FCDA-42D1-B149-572251E69818}">
      <dsp:nvSpPr>
        <dsp:cNvPr id="0" name=""/>
        <dsp:cNvSpPr/>
      </dsp:nvSpPr>
      <dsp:spPr>
        <a:xfrm>
          <a:off x="0" y="2895599"/>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b="1" kern="1200"/>
            <a:t>Le RN</a:t>
          </a:r>
          <a:r>
            <a:rPr lang="fr-FR" sz="1600" kern="1200"/>
            <a:t> est parvenu à </a:t>
          </a:r>
          <a:r>
            <a:rPr lang="fr-FR" sz="1600" b="1" kern="1200"/>
            <a:t>doubler son score</a:t>
          </a:r>
          <a:r>
            <a:rPr lang="fr-FR" sz="1600" kern="1200"/>
            <a:t> dans la </a:t>
          </a:r>
          <a:r>
            <a:rPr lang="fr-FR" sz="1600" kern="1200">
              <a:hlinkClick xmlns:r="http://schemas.openxmlformats.org/officeDocument/2006/relationships" r:id="rId1"/>
            </a:rPr>
            <a:t>10e circonscription</a:t>
          </a:r>
          <a:r>
            <a:rPr lang="fr-FR" sz="1600" kern="1200"/>
            <a:t> de Boulogne-Billancourt, Vanves, Issy-les-Moulineaux et Meudon (3,5 % en 2017 contre 6,95 % en 2022) et dans la 6e circo (Courbevoie, Puteaux et Neuilly-sur-Seine) (3,98% en 2017 pour 7,36 % en 2022). </a:t>
          </a:r>
          <a:r>
            <a:rPr lang="fr-FR" sz="1600" i="1" kern="1200">
              <a:hlinkClick xmlns:r="http://schemas.openxmlformats.org/officeDocument/2006/relationships" r:id="rId2"/>
            </a:rPr>
            <a:t>Source</a:t>
          </a:r>
          <a:endParaRPr lang="en-US" sz="1600" kern="1200"/>
        </a:p>
      </dsp:txBody>
      <dsp:txXfrm>
        <a:off x="0" y="2895599"/>
        <a:ext cx="11654971" cy="723899"/>
      </dsp:txXfrm>
    </dsp:sp>
    <dsp:sp modelId="{908C66E5-5415-416E-A0A1-B741FC32310E}">
      <dsp:nvSpPr>
        <dsp:cNvPr id="0" name=""/>
        <dsp:cNvSpPr/>
      </dsp:nvSpPr>
      <dsp:spPr>
        <a:xfrm>
          <a:off x="0" y="3619499"/>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5F7842-FA71-411C-8CEB-6576F7CD96CF}">
      <dsp:nvSpPr>
        <dsp:cNvPr id="0" name=""/>
        <dsp:cNvSpPr/>
      </dsp:nvSpPr>
      <dsp:spPr>
        <a:xfrm>
          <a:off x="0" y="3619499"/>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kern="1200"/>
            <a:t>Première place pour </a:t>
          </a:r>
          <a:r>
            <a:rPr lang="fr-FR" sz="1600" b="1" kern="1200"/>
            <a:t>le RN </a:t>
          </a:r>
          <a:r>
            <a:rPr lang="fr-FR" sz="1600" kern="1200"/>
            <a:t>décrochée au Plessis-Robinson au 1</a:t>
          </a:r>
          <a:r>
            <a:rPr lang="fr-FR" sz="1600" kern="1200" baseline="30000"/>
            <a:t>er</a:t>
          </a:r>
          <a:r>
            <a:rPr lang="fr-FR" sz="1600" kern="1200"/>
            <a:t> tour, la seule des trente-six villes des Hauts-de-Seine à avoir placé le parti d’extrême droite en tête le 9 juin 2024.</a:t>
          </a:r>
          <a:endParaRPr lang="en-US" sz="1600" kern="1200"/>
        </a:p>
      </dsp:txBody>
      <dsp:txXfrm>
        <a:off x="0" y="3619499"/>
        <a:ext cx="11654971" cy="723899"/>
      </dsp:txXfrm>
    </dsp:sp>
    <dsp:sp modelId="{AE33F02E-E786-49D2-B12D-C4AF0873755D}">
      <dsp:nvSpPr>
        <dsp:cNvPr id="0" name=""/>
        <dsp:cNvSpPr/>
      </dsp:nvSpPr>
      <dsp:spPr>
        <a:xfrm>
          <a:off x="0" y="4343399"/>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E95E5B-7289-4B82-A2D3-EF2252A4C5E9}">
      <dsp:nvSpPr>
        <dsp:cNvPr id="0" name=""/>
        <dsp:cNvSpPr/>
      </dsp:nvSpPr>
      <dsp:spPr>
        <a:xfrm>
          <a:off x="0" y="4343399"/>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b="1" kern="1200"/>
            <a:t>Éric Zemmour </a:t>
          </a:r>
          <a:r>
            <a:rPr lang="fr-FR" sz="1600" kern="1200"/>
            <a:t>obtient 8,1 % des voix dans le département aux présidentielles. Dans certaines villes, il réalise même des résultats à deux chiffres </a:t>
          </a:r>
          <a:r>
            <a:rPr lang="fr-FR" sz="1600" kern="1200">
              <a:hlinkClick xmlns:r="http://schemas.openxmlformats.org/officeDocument/2006/relationships" r:id="rId3"/>
            </a:rPr>
            <a:t>comme à Neuilly (18,75 %)</a:t>
          </a:r>
          <a:r>
            <a:rPr lang="fr-FR" sz="1600" kern="1200"/>
            <a:t>, Levallois-Perret (16,3 %) et Saint-Cloud (13 %). Mais cette dynamique s’épuise vite hors de l’élection présidentielle.</a:t>
          </a:r>
          <a:endParaRPr lang="en-US" sz="1600" kern="1200"/>
        </a:p>
      </dsp:txBody>
      <dsp:txXfrm>
        <a:off x="0" y="4343399"/>
        <a:ext cx="11654971" cy="723899"/>
      </dsp:txXfrm>
    </dsp:sp>
    <dsp:sp modelId="{71F2C53A-9618-4258-9389-E8B99B5433F4}">
      <dsp:nvSpPr>
        <dsp:cNvPr id="0" name=""/>
        <dsp:cNvSpPr/>
      </dsp:nvSpPr>
      <dsp:spPr>
        <a:xfrm>
          <a:off x="0" y="5067299"/>
          <a:ext cx="1165497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1990EB-EA99-4D31-BA9B-1AEF6085E95F}">
      <dsp:nvSpPr>
        <dsp:cNvPr id="0" name=""/>
        <dsp:cNvSpPr/>
      </dsp:nvSpPr>
      <dsp:spPr>
        <a:xfrm>
          <a:off x="0" y="5067299"/>
          <a:ext cx="11654971" cy="723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FR" sz="1600" b="1" kern="1200"/>
            <a:t>Reconquête </a:t>
          </a:r>
          <a:r>
            <a:rPr lang="fr-FR" sz="1600" b="0" kern="1200"/>
            <a:t>devance le RN dans cinq c</a:t>
          </a:r>
          <a:r>
            <a:rPr lang="fr-FR" sz="1600" kern="1200"/>
            <a:t>irconscriptions du territoire et a réussi à présenter des candidats dans chaque circonscription.</a:t>
          </a:r>
          <a:endParaRPr lang="en-US" sz="1600" kern="1200"/>
        </a:p>
      </dsp:txBody>
      <dsp:txXfrm>
        <a:off x="0" y="5067299"/>
        <a:ext cx="11654971" cy="72389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4/2/26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044049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4/2/26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261453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4/2/26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94283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4/2/26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627449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4/2/26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90615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4/2/26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947702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4/2/26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83078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4/2/26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686145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4/2/26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39933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4/2/26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434471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4/2/26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116082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4/2/26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‹N°›</a:t>
            </a:fld>
            <a:endParaRPr lang="en-US"/>
          </a:p>
        </p:txBody>
      </p:sp>
    </p:spTree>
    <p:extLst>
      <p:ext uri="{BB962C8B-B14F-4D97-AF65-F5344CB8AC3E}">
        <p14:creationId xmlns:p14="http://schemas.microsoft.com/office/powerpoint/2010/main" val="226385259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20minutes.fr/societe/4161829-20250704-reseau-parents-association-financee-extreme-droite-sterin-ministere-travail" TargetMode="External"/><Relationship Id="rId2" Type="http://schemas.openxmlformats.org/officeDocument/2006/relationships/hyperlink" Target="https://joaquimtimoteo.fr/le-reseau-sterin-sinfiltre-dans-les-hauts-de-sein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revolutionpermanente.fr/Nanterre-L-extreme-droite-s-acharne-contre-un-drag-show-organise-par-la-fac-Solidarit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hyperlink" Target="https://www.bondyblog.fr/politique/presidentielle-2022/radicalisation-de-la-bourgeoisie-le-vote-dextreme-droite-dans-les-quartiers-rich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france3-regions.franceinfo.fr/paris-ile-de-france/hauts-de-seine/des-liens-troubles-avec-l-extreme-droite-l-arrivee-d-une-ecole-privee-hors-contrat-fait-polemique-a-fontenay-aux-roses-3256318.html" TargetMode="External"/><Relationship Id="rId2" Type="http://schemas.openxmlformats.org/officeDocument/2006/relationships/hyperlink" Target="https://basta.media/Fondation-pour-l-ecole-pratiques-financieres-douteuses-defiscalisation-dirigeants-conflits-d-interet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F65FE5-48AF-B612-8A49-3DF7A6212183}"/>
              </a:ext>
            </a:extLst>
          </p:cNvPr>
          <p:cNvSpPr>
            <a:spLocks noGrp="1"/>
          </p:cNvSpPr>
          <p:nvPr>
            <p:ph type="title"/>
          </p:nvPr>
        </p:nvSpPr>
        <p:spPr/>
        <p:txBody>
          <a:bodyPr>
            <a:normAutofit fontScale="90000"/>
          </a:bodyPr>
          <a:lstStyle/>
          <a:p>
            <a:r>
              <a:rPr lang="fr-FR" dirty="0"/>
              <a:t>       L’extrême droite dans les Hauts-de-Seine</a:t>
            </a:r>
            <a:br>
              <a:rPr lang="fr-FR" dirty="0"/>
            </a:br>
            <a:br>
              <a:rPr lang="fr-FR" dirty="0"/>
            </a:br>
            <a:br>
              <a:rPr lang="fr-FR" dirty="0"/>
            </a:br>
            <a:endParaRPr lang="fr-FR" dirty="0"/>
          </a:p>
        </p:txBody>
      </p:sp>
      <p:sp>
        <p:nvSpPr>
          <p:cNvPr id="3" name="Espace réservé du contenu 2">
            <a:extLst>
              <a:ext uri="{FF2B5EF4-FFF2-40B4-BE49-F238E27FC236}">
                <a16:creationId xmlns:a16="http://schemas.microsoft.com/office/drawing/2014/main" id="{170A85D5-A314-CB6A-A6CD-A2B31D58DC90}"/>
              </a:ext>
            </a:extLst>
          </p:cNvPr>
          <p:cNvSpPr>
            <a:spLocks noGrp="1"/>
          </p:cNvSpPr>
          <p:nvPr>
            <p:ph idx="1"/>
          </p:nvPr>
        </p:nvSpPr>
        <p:spPr/>
        <p:txBody>
          <a:bodyPr/>
          <a:lstStyle/>
          <a:p>
            <a:r>
              <a:rPr lang="fr-FR" dirty="0"/>
              <a:t>                                     Données et analyse parvenues</a:t>
            </a:r>
          </a:p>
          <a:p>
            <a:endParaRPr lang="fr-FR" dirty="0"/>
          </a:p>
          <a:p>
            <a:r>
              <a:rPr lang="fr-FR"/>
              <a:t>                                 au </a:t>
            </a:r>
            <a:r>
              <a:rPr lang="fr-FR" dirty="0"/>
              <a:t>comité local du MRAP de Nanterre</a:t>
            </a:r>
          </a:p>
          <a:p>
            <a:endParaRPr lang="fr-FR" dirty="0"/>
          </a:p>
          <a:p>
            <a:endParaRPr lang="fr-FR" dirty="0"/>
          </a:p>
          <a:p>
            <a:endParaRPr lang="fr-FR" dirty="0"/>
          </a:p>
          <a:p>
            <a:endParaRPr lang="fr-FR" dirty="0"/>
          </a:p>
          <a:p>
            <a:r>
              <a:rPr lang="fr-FR" dirty="0"/>
              <a:t>                                                                                                               (12 mars 2026)</a:t>
            </a:r>
          </a:p>
        </p:txBody>
      </p:sp>
    </p:spTree>
    <p:extLst>
      <p:ext uri="{BB962C8B-B14F-4D97-AF65-F5344CB8AC3E}">
        <p14:creationId xmlns:p14="http://schemas.microsoft.com/office/powerpoint/2010/main" val="3569111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5C0492-F600-65C1-753E-69ED5327A39B}"/>
              </a:ext>
            </a:extLst>
          </p:cNvPr>
          <p:cNvSpPr>
            <a:spLocks noGrp="1"/>
          </p:cNvSpPr>
          <p:nvPr>
            <p:ph type="title"/>
          </p:nvPr>
        </p:nvSpPr>
        <p:spPr>
          <a:xfrm>
            <a:off x="769211" y="293807"/>
            <a:ext cx="10653578" cy="1132258"/>
          </a:xfrm>
        </p:spPr>
        <p:txBody>
          <a:bodyPr>
            <a:normAutofit/>
          </a:bodyPr>
          <a:lstStyle/>
          <a:p>
            <a:pPr algn="ctr"/>
            <a:r>
              <a:rPr lang="fr-FR"/>
              <a:t>L’Etat et le CD peu vigilants sur leurs financements</a:t>
            </a:r>
          </a:p>
        </p:txBody>
      </p:sp>
      <p:sp>
        <p:nvSpPr>
          <p:cNvPr id="3" name="Espace réservé du contenu 2">
            <a:extLst>
              <a:ext uri="{FF2B5EF4-FFF2-40B4-BE49-F238E27FC236}">
                <a16:creationId xmlns:a16="http://schemas.microsoft.com/office/drawing/2014/main" id="{7F690ACE-3731-6C2F-A940-A70F52D2F665}"/>
              </a:ext>
            </a:extLst>
          </p:cNvPr>
          <p:cNvSpPr>
            <a:spLocks noGrp="1"/>
          </p:cNvSpPr>
          <p:nvPr>
            <p:ph idx="1"/>
          </p:nvPr>
        </p:nvSpPr>
        <p:spPr>
          <a:xfrm>
            <a:off x="404735" y="1426065"/>
            <a:ext cx="11302584" cy="5138128"/>
          </a:xfrm>
        </p:spPr>
        <p:txBody>
          <a:bodyPr>
            <a:normAutofit lnSpcReduction="10000"/>
          </a:bodyPr>
          <a:lstStyle/>
          <a:p>
            <a:r>
              <a:rPr lang="fr-FR" sz="1800" dirty="0"/>
              <a:t>L’association Le Réseau des Parents, financé en 2025 par le CD, s’est révélée être financée par le Fonds du Bien Commun. Ce fond est le véhicule financier du projet Périclès (acronyme de Patriotes Enracinés Résistants Identitaires Chrétiens Libéraux Européens Souverainistes) du milliardaire Pierre-Edouard </a:t>
            </a:r>
            <a:r>
              <a:rPr lang="fr-FR" sz="1800" dirty="0" err="1"/>
              <a:t>Stérin</a:t>
            </a:r>
            <a:r>
              <a:rPr lang="fr-FR" sz="1800" dirty="0"/>
              <a:t>.</a:t>
            </a:r>
          </a:p>
          <a:p>
            <a:r>
              <a:rPr lang="fr-FR" sz="1800" dirty="0"/>
              <a:t>Lors de la séance publique de ce vendredi 17 octobre, c’est une autre association liée à ce réseau, </a:t>
            </a:r>
            <a:r>
              <a:rPr lang="fr-FR" sz="1800" b="1" dirty="0"/>
              <a:t>SOLENCIEL</a:t>
            </a:r>
            <a:r>
              <a:rPr lang="fr-FR" sz="1800" dirty="0"/>
              <a:t>, qui s’est vue attribuée une subvention de 93 790 € au titre de l’aide à l’insertion des femmes en parcours de sortie de prostitution. Il s’agit d’un nouvelle tentative d’entrisme de l’extrême droite dans notre territoire. En effet, cette association a participé à plusieurs Nuits du Bien Commun depuis sa création. Leur dernière participation remonte à mai 2025..</a:t>
            </a:r>
          </a:p>
          <a:p>
            <a:r>
              <a:rPr lang="fr-FR" sz="1800" dirty="0"/>
              <a:t>Son président-fondateur, Rodolphe Baron, ancien de la Fondation Magdalena, est visiblement très proche des milieux catholiques traditionalistes. Il partage par ailleurs sur ses réseaux sociaux diverses publications critiquant la contraception ou l’IVG…</a:t>
            </a:r>
          </a:p>
          <a:p>
            <a:pPr marL="0" indent="0">
              <a:buNone/>
            </a:pPr>
            <a:r>
              <a:rPr lang="fr-FR" sz="1800" u="sng" dirty="0">
                <a:hlinkClick r:id="rId2"/>
              </a:rPr>
              <a:t>https://joaquimtimoteo.fr/le-reseau-sterin-sinfiltre-dans-les-hauts-de-seine/</a:t>
            </a:r>
            <a:endParaRPr lang="fr-FR" sz="1800" dirty="0"/>
          </a:p>
          <a:p>
            <a:pPr marL="0" indent="0">
              <a:buNone/>
            </a:pPr>
            <a:r>
              <a:rPr lang="fr-FR" sz="1800" u="sng" dirty="0">
                <a:hlinkClick r:id="rId3"/>
              </a:rPr>
              <a:t>https://www.20minutes.fr/societe/4161829-20250704-reseau-parents-association-financee-extreme-droite-sterin-ministere-travail</a:t>
            </a:r>
            <a:endParaRPr lang="fr-FR" sz="1800" dirty="0"/>
          </a:p>
        </p:txBody>
      </p:sp>
    </p:spTree>
    <p:extLst>
      <p:ext uri="{BB962C8B-B14F-4D97-AF65-F5344CB8AC3E}">
        <p14:creationId xmlns:p14="http://schemas.microsoft.com/office/powerpoint/2010/main" val="1512550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984A3-A080-DCB6-668F-3F637243984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AC9CAD9-DF21-8D91-7F1E-07EBF700D9FD}"/>
              </a:ext>
            </a:extLst>
          </p:cNvPr>
          <p:cNvSpPr>
            <a:spLocks noGrp="1"/>
          </p:cNvSpPr>
          <p:nvPr>
            <p:ph type="title"/>
          </p:nvPr>
        </p:nvSpPr>
        <p:spPr>
          <a:xfrm>
            <a:off x="769211" y="293807"/>
            <a:ext cx="10653578" cy="1132258"/>
          </a:xfrm>
        </p:spPr>
        <p:txBody>
          <a:bodyPr>
            <a:normAutofit/>
          </a:bodyPr>
          <a:lstStyle/>
          <a:p>
            <a:pPr algn="ctr"/>
            <a:r>
              <a:rPr lang="fr-FR" dirty="0"/>
              <a:t>Infiltration du Drag Show de l’université de Nanterre par le collectif Éros</a:t>
            </a:r>
          </a:p>
        </p:txBody>
      </p:sp>
      <p:sp>
        <p:nvSpPr>
          <p:cNvPr id="3" name="Espace réservé du contenu 2">
            <a:extLst>
              <a:ext uri="{FF2B5EF4-FFF2-40B4-BE49-F238E27FC236}">
                <a16:creationId xmlns:a16="http://schemas.microsoft.com/office/drawing/2014/main" id="{0FDBB987-97BD-9DD5-A446-D91C2B8D71AF}"/>
              </a:ext>
            </a:extLst>
          </p:cNvPr>
          <p:cNvSpPr>
            <a:spLocks noGrp="1"/>
          </p:cNvSpPr>
          <p:nvPr>
            <p:ph idx="1"/>
          </p:nvPr>
        </p:nvSpPr>
        <p:spPr>
          <a:xfrm>
            <a:off x="404735" y="1426065"/>
            <a:ext cx="11302584" cy="5138128"/>
          </a:xfrm>
        </p:spPr>
        <p:txBody>
          <a:bodyPr>
            <a:normAutofit fontScale="92500" lnSpcReduction="10000"/>
          </a:bodyPr>
          <a:lstStyle/>
          <a:p>
            <a:r>
              <a:rPr lang="fr-FR" sz="1700" dirty="0"/>
              <a:t>Jeudi 13 mars 2025, l’Atelier Drag Nanterre, organisé par l’association étudiante compagnie PTDR jouait son spectacle de restitution annuelle au sein de l’Université de Nanterre. Le collectif LGBT d’extrême droite Éros, se revendiquant comme des </a:t>
            </a:r>
            <a:r>
              <a:rPr lang="fr-FR" sz="1700" i="1" dirty="0"/>
              <a:t>« gays patriotes » </a:t>
            </a:r>
            <a:r>
              <a:rPr lang="fr-FR" sz="1700" dirty="0"/>
              <a:t>combattant les </a:t>
            </a:r>
            <a:r>
              <a:rPr lang="fr-FR" sz="1700" i="1" dirty="0"/>
              <a:t>« dérives LGBT et multiculturelles » </a:t>
            </a:r>
            <a:r>
              <a:rPr lang="fr-FR" sz="1700" dirty="0"/>
              <a:t>s’est rendu sur l’évènement et oublié des images sur les réseaux sociaux, filmées à l’insu des personnes y apparaissant.</a:t>
            </a:r>
          </a:p>
          <a:p>
            <a:r>
              <a:rPr lang="fr-FR" sz="1700" dirty="0"/>
              <a:t>Les images visaient à dénoncer l’utilisation de la CVEC pour l’organisation de ce type d’évènement, qualifiés par le collectif de propagande LGBT. L’influenceur d’extrême droite Yohan </a:t>
            </a:r>
            <a:r>
              <a:rPr lang="fr-FR" sz="1700" dirty="0" err="1"/>
              <a:t>Pawer</a:t>
            </a:r>
            <a:r>
              <a:rPr lang="fr-FR" sz="1700" dirty="0"/>
              <a:t> définit le drag show comme des </a:t>
            </a:r>
            <a:r>
              <a:rPr lang="fr-FR" sz="1700" i="1" dirty="0"/>
              <a:t>« pratiques sexuelles qui n’engagent que les non-binaires » et les organisateurs comme « deux pèlerins aux cheveux bleus ». </a:t>
            </a:r>
            <a:r>
              <a:rPr lang="fr-FR" sz="1700" dirty="0"/>
              <a:t>Les images et communiqués ont été largement relayés sur internet au sein des réseaux d’extrême droite.</a:t>
            </a:r>
          </a:p>
          <a:p>
            <a:r>
              <a:rPr lang="fr-FR" sz="1700" dirty="0"/>
              <a:t>Yohan </a:t>
            </a:r>
            <a:r>
              <a:rPr lang="fr-FR" sz="1700" dirty="0" err="1"/>
              <a:t>Pawer</a:t>
            </a:r>
            <a:r>
              <a:rPr lang="fr-FR" sz="1700" dirty="0"/>
              <a:t> a également bénéficié de l’espace médiatique pour exprimer son opinion sur le sujet, via des interviews accordées à Sud Radio et Frontières, attaquant l’initiative et affirmant qu’elle « </a:t>
            </a:r>
            <a:r>
              <a:rPr lang="fr-FR" sz="1700" i="1" dirty="0"/>
              <a:t>ne répond à aucun objectif de santé publique ou d’accompagnement social</a:t>
            </a:r>
            <a:r>
              <a:rPr lang="fr-FR" sz="1700" dirty="0"/>
              <a:t> » et ne contribue aucunement au « </a:t>
            </a:r>
            <a:r>
              <a:rPr lang="fr-FR" sz="1700" i="1" dirty="0"/>
              <a:t>bien-être mental des étudiants</a:t>
            </a:r>
            <a:r>
              <a:rPr lang="fr-FR" sz="1700" dirty="0"/>
              <a:t> ».</a:t>
            </a:r>
          </a:p>
          <a:p>
            <a:r>
              <a:rPr lang="fr-FR" sz="1700" dirty="0"/>
              <a:t>L ’Université de Nanterre et son service ACA² ont apporté leur soutien à l’initiative et à la compagnie PTDR. La Ligue de l’enseignement 92, partenaire opérationnel de l’Université, de la compagnie PTDR et des membres du </a:t>
            </a:r>
            <a:r>
              <a:rPr lang="fr-FR" sz="1700"/>
              <a:t>comité d’organisation, leur </a:t>
            </a:r>
            <a:r>
              <a:rPr lang="fr-FR" sz="1700" dirty="0"/>
              <a:t>a également apporté son soutien.</a:t>
            </a:r>
          </a:p>
          <a:p>
            <a:pPr marL="0" indent="0">
              <a:buNone/>
            </a:pPr>
            <a:r>
              <a:rPr lang="fr-FR" sz="1600" dirty="0">
                <a:hlinkClick r:id="rId2"/>
              </a:rPr>
              <a:t>https://www.revolutionpermanente.fr/Nanterre-L-extreme-droite-s-acharne-contre-un-drag-show-organise-par-la-fac-Solidarite</a:t>
            </a:r>
            <a:r>
              <a:rPr lang="fr-FR" sz="1600" dirty="0"/>
              <a:t> </a:t>
            </a:r>
          </a:p>
        </p:txBody>
      </p:sp>
    </p:spTree>
    <p:extLst>
      <p:ext uri="{BB962C8B-B14F-4D97-AF65-F5344CB8AC3E}">
        <p14:creationId xmlns:p14="http://schemas.microsoft.com/office/powerpoint/2010/main" val="1408668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C5698C-C7E7-2B58-D2EC-E79D3E686BEA}"/>
              </a:ext>
            </a:extLst>
          </p:cNvPr>
          <p:cNvSpPr>
            <a:spLocks noGrp="1"/>
          </p:cNvSpPr>
          <p:nvPr>
            <p:ph type="title"/>
          </p:nvPr>
        </p:nvSpPr>
        <p:spPr>
          <a:xfrm>
            <a:off x="769211" y="210002"/>
            <a:ext cx="10653578" cy="1132258"/>
          </a:xfrm>
        </p:spPr>
        <p:txBody>
          <a:bodyPr/>
          <a:lstStyle/>
          <a:p>
            <a:pPr algn="ctr"/>
            <a:r>
              <a:rPr lang="fr-FR"/>
              <a:t>Tendances politiques du département</a:t>
            </a:r>
          </a:p>
        </p:txBody>
      </p:sp>
      <p:graphicFrame>
        <p:nvGraphicFramePr>
          <p:cNvPr id="4" name="Espace réservé du contenu 3">
            <a:extLst>
              <a:ext uri="{FF2B5EF4-FFF2-40B4-BE49-F238E27FC236}">
                <a16:creationId xmlns:a16="http://schemas.microsoft.com/office/drawing/2014/main" id="{04158750-A271-8986-981F-D760E8C86489}"/>
              </a:ext>
            </a:extLst>
          </p:cNvPr>
          <p:cNvGraphicFramePr>
            <a:graphicFrameLocks noGrp="1"/>
          </p:cNvGraphicFramePr>
          <p:nvPr>
            <p:ph idx="1"/>
            <p:extLst>
              <p:ext uri="{D42A27DB-BD31-4B8C-83A1-F6EECF244321}">
                <p14:modId xmlns:p14="http://schemas.microsoft.com/office/powerpoint/2010/main" val="1953523070"/>
              </p:ext>
            </p:extLst>
          </p:nvPr>
        </p:nvGraphicFramePr>
        <p:xfrm>
          <a:off x="351391" y="1015267"/>
          <a:ext cx="3291696" cy="5458099"/>
        </p:xfrm>
        <a:graphic>
          <a:graphicData uri="http://schemas.openxmlformats.org/drawingml/2006/table">
            <a:tbl>
              <a:tblPr firstRow="1">
                <a:tableStyleId>{073A0DAA-6AF3-43AB-8588-CEC1D06C72B9}</a:tableStyleId>
              </a:tblPr>
              <a:tblGrid>
                <a:gridCol w="2323550">
                  <a:extLst>
                    <a:ext uri="{9D8B030D-6E8A-4147-A177-3AD203B41FA5}">
                      <a16:colId xmlns:a16="http://schemas.microsoft.com/office/drawing/2014/main" val="3798678113"/>
                    </a:ext>
                  </a:extLst>
                </a:gridCol>
                <a:gridCol w="968146">
                  <a:extLst>
                    <a:ext uri="{9D8B030D-6E8A-4147-A177-3AD203B41FA5}">
                      <a16:colId xmlns:a16="http://schemas.microsoft.com/office/drawing/2014/main" val="1402777560"/>
                    </a:ext>
                  </a:extLst>
                </a:gridCol>
              </a:tblGrid>
              <a:tr h="675729">
                <a:tc>
                  <a:txBody>
                    <a:bodyPr/>
                    <a:lstStyle/>
                    <a:p>
                      <a:pPr algn="ctr" fontAlgn="ctr">
                        <a:buNone/>
                      </a:pPr>
                      <a:r>
                        <a:rPr lang="fr-FR" sz="1200" u="none" strike="noStrike">
                          <a:effectLst/>
                        </a:rPr>
                        <a:t>Présidentielles 2022 – 1</a:t>
                      </a:r>
                      <a:r>
                        <a:rPr lang="fr-FR" sz="1200" u="none" strike="noStrike" baseline="30000">
                          <a:effectLst/>
                        </a:rPr>
                        <a:t>er</a:t>
                      </a:r>
                      <a:r>
                        <a:rPr lang="fr-FR" sz="1200" u="none" strike="noStrike">
                          <a:effectLst/>
                        </a:rPr>
                        <a:t> tour</a:t>
                      </a:r>
                      <a:endParaRPr lang="fr-FR" sz="12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buNone/>
                      </a:pPr>
                      <a:r>
                        <a:rPr lang="fr-FR" sz="1200" u="none" strike="noStrike">
                          <a:effectLst/>
                        </a:rPr>
                        <a:t>% Exprimés</a:t>
                      </a:r>
                      <a:endParaRPr lang="fr-FR" sz="12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3421002"/>
                  </a:ext>
                </a:extLst>
              </a:tr>
              <a:tr h="373331">
                <a:tc>
                  <a:txBody>
                    <a:bodyPr/>
                    <a:lstStyle/>
                    <a:p>
                      <a:pPr algn="l" fontAlgn="ctr">
                        <a:buNone/>
                      </a:pPr>
                      <a:r>
                        <a:rPr lang="fr-FR" sz="1200" u="none" strike="noStrike">
                          <a:effectLst/>
                        </a:rPr>
                        <a:t>M. Emmanuel MACRON</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37,11</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35484281"/>
                  </a:ext>
                </a:extLst>
              </a:tr>
              <a:tr h="373331">
                <a:tc>
                  <a:txBody>
                    <a:bodyPr/>
                    <a:lstStyle/>
                    <a:p>
                      <a:pPr algn="l" fontAlgn="ctr">
                        <a:buNone/>
                      </a:pPr>
                      <a:r>
                        <a:rPr lang="fr-FR" sz="1200" u="none" strike="noStrike">
                          <a:effectLst/>
                        </a:rPr>
                        <a:t>M. Jean-Luc MÉLENCHON</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25,77</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11597654"/>
                  </a:ext>
                </a:extLst>
              </a:tr>
              <a:tr h="373331">
                <a:tc>
                  <a:txBody>
                    <a:bodyPr/>
                    <a:lstStyle/>
                    <a:p>
                      <a:pPr algn="l" fontAlgn="ctr">
                        <a:buNone/>
                      </a:pPr>
                      <a:r>
                        <a:rPr lang="fr-FR" sz="1200" u="none" strike="noStrike">
                          <a:effectLst/>
                        </a:rPr>
                        <a:t>Mme Marine LE PEN</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8,37</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87486455"/>
                  </a:ext>
                </a:extLst>
              </a:tr>
              <a:tr h="373331">
                <a:tc>
                  <a:txBody>
                    <a:bodyPr/>
                    <a:lstStyle/>
                    <a:p>
                      <a:pPr algn="l" fontAlgn="ctr">
                        <a:buNone/>
                      </a:pPr>
                      <a:r>
                        <a:rPr lang="fr-FR" sz="1200" u="none" strike="noStrike">
                          <a:effectLst/>
                        </a:rPr>
                        <a:t>M. Éric ZEMMOUR</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8,1</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69998247"/>
                  </a:ext>
                </a:extLst>
              </a:tr>
              <a:tr h="373331">
                <a:tc>
                  <a:txBody>
                    <a:bodyPr/>
                    <a:lstStyle/>
                    <a:p>
                      <a:pPr algn="l" fontAlgn="ctr">
                        <a:buNone/>
                      </a:pPr>
                      <a:r>
                        <a:rPr lang="fr-FR" sz="1200" u="none" strike="noStrike">
                          <a:effectLst/>
                        </a:rPr>
                        <a:t>Mme Valérie PÉCRESSE</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8,03</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28960471"/>
                  </a:ext>
                </a:extLst>
              </a:tr>
              <a:tr h="373331">
                <a:tc>
                  <a:txBody>
                    <a:bodyPr/>
                    <a:lstStyle/>
                    <a:p>
                      <a:pPr algn="l" fontAlgn="ctr">
                        <a:buNone/>
                      </a:pPr>
                      <a:r>
                        <a:rPr lang="fr-FR" sz="1200" u="none" strike="noStrike">
                          <a:effectLst/>
                        </a:rPr>
                        <a:t>M. Yannick JADOT</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6,08</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33517388"/>
                  </a:ext>
                </a:extLst>
              </a:tr>
              <a:tr h="373331">
                <a:tc>
                  <a:txBody>
                    <a:bodyPr/>
                    <a:lstStyle/>
                    <a:p>
                      <a:pPr algn="l" fontAlgn="ctr">
                        <a:buNone/>
                      </a:pPr>
                      <a:r>
                        <a:rPr lang="fr-FR" sz="1200" u="none" strike="noStrike">
                          <a:effectLst/>
                        </a:rPr>
                        <a:t>M. Fabien ROUSSEL</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1,7</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91433521"/>
                  </a:ext>
                </a:extLst>
              </a:tr>
              <a:tr h="373331">
                <a:tc>
                  <a:txBody>
                    <a:bodyPr/>
                    <a:lstStyle/>
                    <a:p>
                      <a:pPr algn="l" fontAlgn="ctr">
                        <a:buNone/>
                      </a:pPr>
                      <a:r>
                        <a:rPr lang="fr-FR" sz="1200" u="none" strike="noStrike">
                          <a:effectLst/>
                        </a:rPr>
                        <a:t>M. Jean LASSALLE</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1,45</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51452267"/>
                  </a:ext>
                </a:extLst>
              </a:tr>
              <a:tr h="373331">
                <a:tc>
                  <a:txBody>
                    <a:bodyPr/>
                    <a:lstStyle/>
                    <a:p>
                      <a:pPr algn="l" fontAlgn="ctr">
                        <a:buNone/>
                      </a:pPr>
                      <a:r>
                        <a:rPr lang="fr-FR" sz="1200" u="none" strike="noStrike">
                          <a:effectLst/>
                        </a:rPr>
                        <a:t>Mme Anne HIDALGO</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1,36</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9517354"/>
                  </a:ext>
                </a:extLst>
              </a:tr>
              <a:tr h="675729">
                <a:tc>
                  <a:txBody>
                    <a:bodyPr/>
                    <a:lstStyle/>
                    <a:p>
                      <a:pPr algn="l" fontAlgn="ctr">
                        <a:buNone/>
                      </a:pPr>
                      <a:r>
                        <a:rPr lang="fr-FR" sz="1200" u="none" strike="noStrike">
                          <a:effectLst/>
                        </a:rPr>
                        <a:t>M. Nicolas DUPONT-AIGNAN</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1,26</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546183932"/>
                  </a:ext>
                </a:extLst>
              </a:tr>
              <a:tr h="373331">
                <a:tc>
                  <a:txBody>
                    <a:bodyPr/>
                    <a:lstStyle/>
                    <a:p>
                      <a:pPr algn="l" fontAlgn="ctr">
                        <a:buNone/>
                      </a:pPr>
                      <a:r>
                        <a:rPr lang="fr-FR" sz="1200" u="none" strike="noStrike">
                          <a:effectLst/>
                        </a:rPr>
                        <a:t>M. Philippe POUTOU</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0,48</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65147481"/>
                  </a:ext>
                </a:extLst>
              </a:tr>
              <a:tr h="373331">
                <a:tc>
                  <a:txBody>
                    <a:bodyPr/>
                    <a:lstStyle/>
                    <a:p>
                      <a:pPr algn="l" fontAlgn="ctr">
                        <a:buNone/>
                      </a:pPr>
                      <a:r>
                        <a:rPr lang="fr-FR" sz="1200" u="none" strike="noStrike">
                          <a:effectLst/>
                        </a:rPr>
                        <a:t>Mme Nathalie ARTHAUD</a:t>
                      </a:r>
                      <a:endParaRPr lang="fr-FR" sz="12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r-FR" sz="1200" u="none" strike="noStrike">
                          <a:effectLst/>
                        </a:rPr>
                        <a:t>0,3</a:t>
                      </a:r>
                      <a:endParaRPr lang="fr-FR"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42972802"/>
                  </a:ext>
                </a:extLst>
              </a:tr>
            </a:tbl>
          </a:graphicData>
        </a:graphic>
      </p:graphicFrame>
      <p:pic>
        <p:nvPicPr>
          <p:cNvPr id="8" name="Image 7" descr="Une image contenant texte, capture d’écran, diagramme, carte&#10;&#10;Le contenu généré par l’IA peut être incorrect.">
            <a:extLst>
              <a:ext uri="{FF2B5EF4-FFF2-40B4-BE49-F238E27FC236}">
                <a16:creationId xmlns:a16="http://schemas.microsoft.com/office/drawing/2014/main" id="{57D897F0-0F89-E15D-0574-D3A201FD9B3A}"/>
              </a:ext>
            </a:extLst>
          </p:cNvPr>
          <p:cNvPicPr>
            <a:picLocks noChangeAspect="1"/>
          </p:cNvPicPr>
          <p:nvPr/>
        </p:nvPicPr>
        <p:blipFill>
          <a:blip r:embed="rId2"/>
          <a:stretch>
            <a:fillRect/>
          </a:stretch>
        </p:blipFill>
        <p:spPr>
          <a:xfrm>
            <a:off x="4060908" y="1007008"/>
            <a:ext cx="3135132" cy="5640990"/>
          </a:xfrm>
          <a:prstGeom prst="rect">
            <a:avLst/>
          </a:prstGeom>
        </p:spPr>
      </p:pic>
      <p:graphicFrame>
        <p:nvGraphicFramePr>
          <p:cNvPr id="12" name="Graphique 11">
            <a:extLst>
              <a:ext uri="{FF2B5EF4-FFF2-40B4-BE49-F238E27FC236}">
                <a16:creationId xmlns:a16="http://schemas.microsoft.com/office/drawing/2014/main" id="{27F19BD9-1985-10E3-EF74-483DB09F9585}"/>
              </a:ext>
            </a:extLst>
          </p:cNvPr>
          <p:cNvGraphicFramePr>
            <a:graphicFrameLocks/>
          </p:cNvGraphicFramePr>
          <p:nvPr>
            <p:extLst>
              <p:ext uri="{D42A27DB-BD31-4B8C-83A1-F6EECF244321}">
                <p14:modId xmlns:p14="http://schemas.microsoft.com/office/powerpoint/2010/main" val="967286564"/>
              </p:ext>
            </p:extLst>
          </p:nvPr>
        </p:nvGraphicFramePr>
        <p:xfrm>
          <a:off x="7268609" y="1015267"/>
          <a:ext cx="4792762" cy="56327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573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E46F4-EC26-38F7-19FC-96A5D76C55A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4A6430F-1052-3327-5EA4-BD1DAC0EAA6F}"/>
              </a:ext>
            </a:extLst>
          </p:cNvPr>
          <p:cNvSpPr>
            <a:spLocks noGrp="1"/>
          </p:cNvSpPr>
          <p:nvPr>
            <p:ph type="title"/>
          </p:nvPr>
        </p:nvSpPr>
        <p:spPr>
          <a:xfrm>
            <a:off x="769211" y="210002"/>
            <a:ext cx="10653578" cy="1132258"/>
          </a:xfrm>
        </p:spPr>
        <p:txBody>
          <a:bodyPr/>
          <a:lstStyle/>
          <a:p>
            <a:pPr algn="ctr"/>
            <a:r>
              <a:rPr lang="fr-FR"/>
              <a:t>Tendances politiques - Observations</a:t>
            </a:r>
          </a:p>
        </p:txBody>
      </p:sp>
      <p:graphicFrame>
        <p:nvGraphicFramePr>
          <p:cNvPr id="7" name="Espace réservé du contenu 3">
            <a:extLst>
              <a:ext uri="{FF2B5EF4-FFF2-40B4-BE49-F238E27FC236}">
                <a16:creationId xmlns:a16="http://schemas.microsoft.com/office/drawing/2014/main" id="{FD645163-E2C7-3BCA-C585-8469CD4647B4}"/>
              </a:ext>
            </a:extLst>
          </p:cNvPr>
          <p:cNvGraphicFramePr>
            <a:graphicFrameLocks noGrp="1"/>
          </p:cNvGraphicFramePr>
          <p:nvPr>
            <p:ph idx="1"/>
            <p:extLst>
              <p:ext uri="{D42A27DB-BD31-4B8C-83A1-F6EECF244321}">
                <p14:modId xmlns:p14="http://schemas.microsoft.com/office/powerpoint/2010/main" val="1508239095"/>
              </p:ext>
            </p:extLst>
          </p:nvPr>
        </p:nvGraphicFramePr>
        <p:xfrm>
          <a:off x="612647" y="1262743"/>
          <a:ext cx="11172953" cy="5046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8250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1A22726-DA03-BCB0-F12E-98258FB7E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F50F25B-DC62-DF74-9092-11ADAD1036D7}"/>
              </a:ext>
            </a:extLst>
          </p:cNvPr>
          <p:cNvSpPr>
            <a:spLocks noGrp="1"/>
          </p:cNvSpPr>
          <p:nvPr>
            <p:ph type="title"/>
          </p:nvPr>
        </p:nvSpPr>
        <p:spPr>
          <a:xfrm>
            <a:off x="1498274" y="51206"/>
            <a:ext cx="9489516" cy="1132258"/>
          </a:xfrm>
        </p:spPr>
        <p:txBody>
          <a:bodyPr anchor="ctr">
            <a:normAutofit/>
          </a:bodyPr>
          <a:lstStyle/>
          <a:p>
            <a:pPr algn="ctr"/>
            <a:r>
              <a:rPr lang="fr-FR"/>
              <a:t>Résultats électoraux – Législatives 2024</a:t>
            </a:r>
          </a:p>
        </p:txBody>
      </p:sp>
      <p:graphicFrame>
        <p:nvGraphicFramePr>
          <p:cNvPr id="4" name="Espace réservé du contenu 3">
            <a:extLst>
              <a:ext uri="{FF2B5EF4-FFF2-40B4-BE49-F238E27FC236}">
                <a16:creationId xmlns:a16="http://schemas.microsoft.com/office/drawing/2014/main" id="{92EFC236-67BC-5494-07B0-926CF9748B5C}"/>
              </a:ext>
            </a:extLst>
          </p:cNvPr>
          <p:cNvGraphicFramePr>
            <a:graphicFrameLocks noGrp="1"/>
          </p:cNvGraphicFramePr>
          <p:nvPr>
            <p:ph idx="1"/>
            <p:extLst>
              <p:ext uri="{D42A27DB-BD31-4B8C-83A1-F6EECF244321}">
                <p14:modId xmlns:p14="http://schemas.microsoft.com/office/powerpoint/2010/main" val="2466941270"/>
              </p:ext>
            </p:extLst>
          </p:nvPr>
        </p:nvGraphicFramePr>
        <p:xfrm>
          <a:off x="254834" y="989351"/>
          <a:ext cx="11647356" cy="5750938"/>
        </p:xfrm>
        <a:graphic>
          <a:graphicData uri="http://schemas.openxmlformats.org/drawingml/2006/table">
            <a:tbl>
              <a:tblPr firstRow="1" bandRow="1">
                <a:tableStyleId>{5C22544A-7EE6-4342-B048-85BDC9FD1C3A}</a:tableStyleId>
              </a:tblPr>
              <a:tblGrid>
                <a:gridCol w="1663907">
                  <a:extLst>
                    <a:ext uri="{9D8B030D-6E8A-4147-A177-3AD203B41FA5}">
                      <a16:colId xmlns:a16="http://schemas.microsoft.com/office/drawing/2014/main" val="1851375941"/>
                    </a:ext>
                  </a:extLst>
                </a:gridCol>
                <a:gridCol w="6026046">
                  <a:extLst>
                    <a:ext uri="{9D8B030D-6E8A-4147-A177-3AD203B41FA5}">
                      <a16:colId xmlns:a16="http://schemas.microsoft.com/office/drawing/2014/main" val="1780669167"/>
                    </a:ext>
                  </a:extLst>
                </a:gridCol>
                <a:gridCol w="1339720">
                  <a:extLst>
                    <a:ext uri="{9D8B030D-6E8A-4147-A177-3AD203B41FA5}">
                      <a16:colId xmlns:a16="http://schemas.microsoft.com/office/drawing/2014/main" val="2566592141"/>
                    </a:ext>
                  </a:extLst>
                </a:gridCol>
                <a:gridCol w="1443391">
                  <a:extLst>
                    <a:ext uri="{9D8B030D-6E8A-4147-A177-3AD203B41FA5}">
                      <a16:colId xmlns:a16="http://schemas.microsoft.com/office/drawing/2014/main" val="3449414956"/>
                    </a:ext>
                  </a:extLst>
                </a:gridCol>
                <a:gridCol w="1174292">
                  <a:extLst>
                    <a:ext uri="{9D8B030D-6E8A-4147-A177-3AD203B41FA5}">
                      <a16:colId xmlns:a16="http://schemas.microsoft.com/office/drawing/2014/main" val="731495018"/>
                    </a:ext>
                  </a:extLst>
                </a:gridCol>
              </a:tblGrid>
              <a:tr h="550578">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Circonscription</a:t>
                      </a:r>
                      <a:endParaRPr lang="fr-FR" sz="1800" b="1" i="0" u="none" strike="noStrike">
                        <a:solidFill>
                          <a:srgbClr val="FFFFFF"/>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Territoire</a:t>
                      </a:r>
                      <a:endParaRPr lang="fr-FR" sz="1800" b="1" i="0" u="none" strike="noStrike">
                        <a:solidFill>
                          <a:srgbClr val="FFFFFF"/>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Abstention</a:t>
                      </a:r>
                      <a:endParaRPr lang="fr-FR" sz="1800" b="1" i="0" u="none" strike="noStrike">
                        <a:solidFill>
                          <a:srgbClr val="FFFFFF"/>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RN et RAD % T1</a:t>
                      </a:r>
                      <a:endParaRPr lang="fr-FR" sz="1800" b="1" i="0" u="none" strike="noStrike">
                        <a:solidFill>
                          <a:srgbClr val="FFFFFF"/>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Reconquête ! % T1</a:t>
                      </a:r>
                      <a:endParaRPr lang="fr-FR" sz="1800" b="1" i="0" u="none" strike="noStrike">
                        <a:solidFill>
                          <a:srgbClr val="FFFFFF"/>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3718683103"/>
                  </a:ext>
                </a:extLst>
              </a:tr>
              <a:tr h="550578">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1ère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Colombes-Nord-Est, Colombes-Nord-Ouest, Gennevilliers-Nord, Gennevilliers-Sud, Villeneuve-la-Garenne</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38,77%</a:t>
                      </a:r>
                      <a:endParaRPr lang="fr-FR" sz="18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13,51%</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0,86%</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2526131266"/>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2ème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Asnières-sur-Seine-Nord, Asnières-sur-Seine-Sud, Colombes-Sud</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29,21%</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13,03%</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1,22%</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780889601"/>
                  </a:ext>
                </a:extLst>
              </a:tr>
              <a:tr h="535827">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3ème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Bois-Colombes, Courbevoie-Nord, Courbevoie-Sud, La Garenne-Colombes</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26,93%</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14,20%</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1,66%</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617681302"/>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4ème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Nanterre-Nord, Nanterre-Sud-Est, Nanterre-Sud-Ouest, Suresnes</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37,27%</a:t>
                      </a:r>
                      <a:endParaRPr lang="fr-FR" sz="18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15,25%</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1,41%</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504543037"/>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5ème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Clichy, Levallois-Perret-Nord, Levallois-Perret-Sud</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33,04%</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14,42%</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1,05%</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1025393472"/>
                  </a:ext>
                </a:extLst>
              </a:tr>
              <a:tr h="535827">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6ème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Courbevoie-Sud (partie), Neuilly-sur-Seine-Nord, Neuilly-sur-Seine-Sud, Puteaux</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31,35%</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16,88%</a:t>
                      </a:r>
                      <a:endParaRPr lang="fr-FR" sz="18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3,15%</a:t>
                      </a:r>
                      <a:endParaRPr lang="fr-FR" sz="18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2512608912"/>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7ème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Garches, Rueil-Malmaison, Saint-Cloud</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25,84%</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18,84%</a:t>
                      </a:r>
                      <a:endParaRPr lang="fr-FR" sz="18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1,69%</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3896311336"/>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8ème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dirty="0">
                          <a:effectLst/>
                          <a:latin typeface="Calibri" panose="020F0502020204030204" pitchFamily="34" charset="0"/>
                          <a:ea typeface="Calibri" panose="020F0502020204030204" pitchFamily="34" charset="0"/>
                          <a:cs typeface="Calibri" panose="020F0502020204030204" pitchFamily="34" charset="0"/>
                        </a:rPr>
                        <a:t>Chaville, Meudon, Sèvres, Ville d’Avray</a:t>
                      </a:r>
                      <a:endParaRPr lang="fr-F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30,33%</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15,71%</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1,23%</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1504546470"/>
                  </a:ext>
                </a:extLst>
              </a:tr>
              <a:tr h="550578">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9ème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Boulogne-Billancourt-Nord-Est, Boulogne-Billancourt-Nord-Ouest, Boulogne-Billancourt-Sud (partie)</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34,09%</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13,93%</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1,79%</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1079849586"/>
                  </a:ext>
                </a:extLst>
              </a:tr>
              <a:tr h="550578">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10ème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Boulogne-Billancourt-Sud (partie), Issy-les-Moulineaux-Est, Issy-les-Moulineaux-Ouest, Vanves</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31,42%</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13,21%</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1,31%</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3022453283"/>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11ème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Bagneux, Malakoff, Montrouge</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28,99%</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13,49%</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0,98%</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3291263155"/>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12ème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Châtillon, Clamart, Fontenay-aux-Roses, Le Plessis-Robinson</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29,61%</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17,24%</a:t>
                      </a:r>
                      <a:endParaRPr lang="fr-FR" sz="18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1,08%</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2043046472"/>
                  </a:ext>
                </a:extLst>
              </a:tr>
              <a:tr h="308566">
                <a:tc>
                  <a:txBody>
                    <a:bodyPr/>
                    <a:lstStyle/>
                    <a:p>
                      <a:pPr algn="l"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13ème</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l" fontAlgn="b">
                        <a:buNone/>
                      </a:pPr>
                      <a:r>
                        <a:rPr lang="fr-FR" sz="1600" u="none" strike="noStrike">
                          <a:effectLst/>
                          <a:latin typeface="Calibri" panose="020F0502020204030204" pitchFamily="34" charset="0"/>
                          <a:ea typeface="Calibri" panose="020F0502020204030204" pitchFamily="34" charset="0"/>
                          <a:cs typeface="Calibri" panose="020F0502020204030204" pitchFamily="34" charset="0"/>
                        </a:rPr>
                        <a:t>Antony, Bourg-la-Reine, Châtenay-Malabry, Sceaux</a:t>
                      </a:r>
                      <a:endParaRPr lang="fr-FR" sz="16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29,56%</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a:effectLst/>
                          <a:latin typeface="Calibri" panose="020F0502020204030204" pitchFamily="34" charset="0"/>
                          <a:ea typeface="Calibri" panose="020F0502020204030204" pitchFamily="34" charset="0"/>
                          <a:cs typeface="Calibri" panose="020F0502020204030204" pitchFamily="34" charset="0"/>
                        </a:rPr>
                        <a:t>14,67%</a:t>
                      </a:r>
                      <a:endParaRPr lang="fr-FR" sz="18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tc>
                  <a:txBody>
                    <a:bodyPr/>
                    <a:lstStyle/>
                    <a:p>
                      <a:pPr algn="r" fontAlgn="b">
                        <a:buNone/>
                      </a:pPr>
                      <a:r>
                        <a:rPr lang="fr-FR" sz="1800" u="none" strike="noStrike" dirty="0">
                          <a:effectLst/>
                          <a:latin typeface="Calibri" panose="020F0502020204030204" pitchFamily="34" charset="0"/>
                          <a:ea typeface="Calibri" panose="020F0502020204030204" pitchFamily="34" charset="0"/>
                          <a:cs typeface="Calibri" panose="020F0502020204030204" pitchFamily="34" charset="0"/>
                        </a:rPr>
                        <a:t>1,17%</a:t>
                      </a:r>
                      <a:endParaRPr lang="fr-FR" sz="18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0382" marR="10382" marT="10382" marB="0" anchor="b"/>
                </a:tc>
                <a:extLst>
                  <a:ext uri="{0D108BD9-81ED-4DB2-BD59-A6C34878D82A}">
                    <a16:rowId xmlns:a16="http://schemas.microsoft.com/office/drawing/2014/main" val="249527138"/>
                  </a:ext>
                </a:extLst>
              </a:tr>
            </a:tbl>
          </a:graphicData>
        </a:graphic>
      </p:graphicFrame>
    </p:spTree>
    <p:extLst>
      <p:ext uri="{BB962C8B-B14F-4D97-AF65-F5344CB8AC3E}">
        <p14:creationId xmlns:p14="http://schemas.microsoft.com/office/powerpoint/2010/main" val="2231063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1F666-11B7-6EE2-AF34-5A5C77E5912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2ED14F2-2AA1-7037-82B1-1D867931DBD3}"/>
              </a:ext>
            </a:extLst>
          </p:cNvPr>
          <p:cNvSpPr>
            <a:spLocks noGrp="1"/>
          </p:cNvSpPr>
          <p:nvPr>
            <p:ph type="title"/>
          </p:nvPr>
        </p:nvSpPr>
        <p:spPr>
          <a:xfrm>
            <a:off x="998973" y="27770"/>
            <a:ext cx="10194054" cy="1132258"/>
          </a:xfrm>
        </p:spPr>
        <p:txBody>
          <a:bodyPr anchor="ctr">
            <a:normAutofit/>
          </a:bodyPr>
          <a:lstStyle/>
          <a:p>
            <a:pPr algn="ctr"/>
            <a:r>
              <a:rPr lang="fr-FR"/>
              <a:t>Résultats électoraux – Présidentielles 2022</a:t>
            </a:r>
          </a:p>
        </p:txBody>
      </p:sp>
      <p:graphicFrame>
        <p:nvGraphicFramePr>
          <p:cNvPr id="6" name="Espace réservé du contenu 5">
            <a:extLst>
              <a:ext uri="{FF2B5EF4-FFF2-40B4-BE49-F238E27FC236}">
                <a16:creationId xmlns:a16="http://schemas.microsoft.com/office/drawing/2014/main" id="{9CB49D65-330F-3E37-331A-0B59A0EF9D84}"/>
              </a:ext>
            </a:extLst>
          </p:cNvPr>
          <p:cNvGraphicFramePr>
            <a:graphicFrameLocks noGrp="1"/>
          </p:cNvGraphicFramePr>
          <p:nvPr>
            <p:ph idx="1"/>
            <p:extLst>
              <p:ext uri="{D42A27DB-BD31-4B8C-83A1-F6EECF244321}">
                <p14:modId xmlns:p14="http://schemas.microsoft.com/office/powerpoint/2010/main" val="951351958"/>
              </p:ext>
            </p:extLst>
          </p:nvPr>
        </p:nvGraphicFramePr>
        <p:xfrm>
          <a:off x="309321" y="876051"/>
          <a:ext cx="5496394" cy="5804193"/>
        </p:xfrm>
        <a:graphic>
          <a:graphicData uri="http://schemas.openxmlformats.org/drawingml/2006/table">
            <a:tbl>
              <a:tblPr firstRow="1">
                <a:tableStyleId>{5C22544A-7EE6-4342-B048-85BDC9FD1C3A}</a:tableStyleId>
              </a:tblPr>
              <a:tblGrid>
                <a:gridCol w="1425111">
                  <a:extLst>
                    <a:ext uri="{9D8B030D-6E8A-4147-A177-3AD203B41FA5}">
                      <a16:colId xmlns:a16="http://schemas.microsoft.com/office/drawing/2014/main" val="2720816627"/>
                    </a:ext>
                  </a:extLst>
                </a:gridCol>
                <a:gridCol w="1341406">
                  <a:extLst>
                    <a:ext uri="{9D8B030D-6E8A-4147-A177-3AD203B41FA5}">
                      <a16:colId xmlns:a16="http://schemas.microsoft.com/office/drawing/2014/main" val="1003990568"/>
                    </a:ext>
                  </a:extLst>
                </a:gridCol>
                <a:gridCol w="1374100">
                  <a:extLst>
                    <a:ext uri="{9D8B030D-6E8A-4147-A177-3AD203B41FA5}">
                      <a16:colId xmlns:a16="http://schemas.microsoft.com/office/drawing/2014/main" val="595827548"/>
                    </a:ext>
                  </a:extLst>
                </a:gridCol>
                <a:gridCol w="1355777">
                  <a:extLst>
                    <a:ext uri="{9D8B030D-6E8A-4147-A177-3AD203B41FA5}">
                      <a16:colId xmlns:a16="http://schemas.microsoft.com/office/drawing/2014/main" val="4241377114"/>
                    </a:ext>
                  </a:extLst>
                </a:gridCol>
              </a:tblGrid>
              <a:tr h="373974">
                <a:tc>
                  <a:txBody>
                    <a:bodyPr/>
                    <a:lstStyle/>
                    <a:p>
                      <a:pPr algn="l" fontAlgn="b">
                        <a:buNone/>
                      </a:pPr>
                      <a:r>
                        <a:rPr lang="fr-FR" sz="1200" u="none" strike="noStrike">
                          <a:effectLst/>
                        </a:rPr>
                        <a:t>Libellé de la commune</a:t>
                      </a:r>
                      <a:endParaRPr lang="fr-FR" sz="1200" b="1" i="0" u="none" strike="noStrike">
                        <a:solidFill>
                          <a:srgbClr val="366092"/>
                        </a:solidFill>
                        <a:effectLst/>
                        <a:latin typeface="Calibri" panose="020F0502020204030204" pitchFamily="34" charset="0"/>
                      </a:endParaRPr>
                    </a:p>
                  </a:txBody>
                  <a:tcPr marL="6073" marR="6073" marT="6073" marB="0" anchor="b"/>
                </a:tc>
                <a:tc>
                  <a:txBody>
                    <a:bodyPr/>
                    <a:lstStyle/>
                    <a:p>
                      <a:pPr algn="l" fontAlgn="b">
                        <a:buNone/>
                      </a:pPr>
                      <a:r>
                        <a:rPr lang="fr-FR" sz="1200" u="none" strike="noStrike">
                          <a:effectLst/>
                        </a:rPr>
                        <a:t>% Abstention/</a:t>
                      </a:r>
                    </a:p>
                    <a:p>
                      <a:pPr algn="l" fontAlgn="b">
                        <a:buNone/>
                      </a:pPr>
                      <a:r>
                        <a:rPr lang="fr-FR" sz="1200" u="none" strike="noStrike">
                          <a:effectLst/>
                        </a:rPr>
                        <a:t>Inscrits</a:t>
                      </a:r>
                      <a:endParaRPr lang="fr-FR" sz="1200" b="1"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LEPEN % Voix/</a:t>
                      </a:r>
                      <a:r>
                        <a:rPr lang="fr-FR" sz="1200" u="none" strike="noStrike" err="1">
                          <a:effectLst/>
                        </a:rPr>
                        <a:t>Exp</a:t>
                      </a:r>
                      <a:endParaRPr lang="fr-FR" sz="1200" b="1"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ZEMMOUR % Voix/</a:t>
                      </a:r>
                      <a:r>
                        <a:rPr lang="fr-FR" sz="1200" u="none" strike="noStrike" err="1">
                          <a:effectLst/>
                        </a:rPr>
                        <a:t>Exp</a:t>
                      </a:r>
                      <a:endParaRPr lang="fr-FR" sz="1200" b="1"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431616395"/>
                  </a:ext>
                </a:extLst>
              </a:tr>
              <a:tr h="269670">
                <a:tc>
                  <a:txBody>
                    <a:bodyPr/>
                    <a:lstStyle/>
                    <a:p>
                      <a:pPr algn="l" fontAlgn="b">
                        <a:buNone/>
                      </a:pPr>
                      <a:r>
                        <a:rPr lang="fr-FR" sz="1200" u="none" strike="noStrike">
                          <a:effectLst/>
                        </a:rPr>
                        <a:t>Antony</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19,8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8,71</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6,96</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473872522"/>
                  </a:ext>
                </a:extLst>
              </a:tr>
              <a:tr h="269670">
                <a:tc>
                  <a:txBody>
                    <a:bodyPr/>
                    <a:lstStyle/>
                    <a:p>
                      <a:pPr algn="l" fontAlgn="b">
                        <a:buNone/>
                      </a:pPr>
                      <a:r>
                        <a:rPr lang="fr-FR" sz="1200" u="none" strike="noStrike">
                          <a:effectLst/>
                        </a:rPr>
                        <a:t>Asnières-sur-Seine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19,87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6,65</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7,2</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847021005"/>
                  </a:ext>
                </a:extLst>
              </a:tr>
              <a:tr h="269670">
                <a:tc>
                  <a:txBody>
                    <a:bodyPr/>
                    <a:lstStyle/>
                    <a:p>
                      <a:pPr algn="l" fontAlgn="b">
                        <a:buNone/>
                      </a:pPr>
                      <a:r>
                        <a:rPr lang="fr-FR" sz="1200" u="none" strike="noStrike">
                          <a:effectLst/>
                        </a:rPr>
                        <a:t>Bagneux</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29,3</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9,84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4,75</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757414097"/>
                  </a:ext>
                </a:extLst>
              </a:tr>
              <a:tr h="269670">
                <a:tc>
                  <a:txBody>
                    <a:bodyPr/>
                    <a:lstStyle/>
                    <a:p>
                      <a:pPr algn="l" fontAlgn="b">
                        <a:buNone/>
                      </a:pPr>
                      <a:r>
                        <a:rPr lang="fr-FR" sz="1200" u="none" strike="noStrike">
                          <a:effectLst/>
                        </a:rPr>
                        <a:t>Bois-Colombes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18,57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7,55</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7,2</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934391672"/>
                  </a:ext>
                </a:extLst>
              </a:tr>
              <a:tr h="269670">
                <a:tc>
                  <a:txBody>
                    <a:bodyPr/>
                    <a:lstStyle/>
                    <a:p>
                      <a:pPr algn="l" fontAlgn="b">
                        <a:buNone/>
                      </a:pPr>
                      <a:r>
                        <a:rPr lang="fr-FR" sz="1200" u="none" strike="noStrike">
                          <a:effectLst/>
                        </a:rPr>
                        <a:t>Boulogne-Billancourt</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18,81</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6,52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10,7</a:t>
                      </a:r>
                      <a:endParaRPr lang="fr-FR" sz="1200" b="1" i="0" u="none" strike="noStrike">
                        <a:solidFill>
                          <a:srgbClr val="FF0000"/>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352115036"/>
                  </a:ext>
                </a:extLst>
              </a:tr>
              <a:tr h="269670">
                <a:tc>
                  <a:txBody>
                    <a:bodyPr/>
                    <a:lstStyle/>
                    <a:p>
                      <a:pPr algn="l" fontAlgn="b">
                        <a:buNone/>
                      </a:pPr>
                      <a:r>
                        <a:rPr lang="fr-FR" sz="1200" u="none" strike="noStrike">
                          <a:effectLst/>
                        </a:rPr>
                        <a:t>Bourg-la-Reine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17,94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6,58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7,09</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887474672"/>
                  </a:ext>
                </a:extLst>
              </a:tr>
              <a:tr h="269670">
                <a:tc>
                  <a:txBody>
                    <a:bodyPr/>
                    <a:lstStyle/>
                    <a:p>
                      <a:pPr algn="l" fontAlgn="b">
                        <a:buNone/>
                      </a:pPr>
                      <a:r>
                        <a:rPr lang="fr-FR" sz="1200" u="none" strike="noStrike">
                          <a:effectLst/>
                        </a:rPr>
                        <a:t>Châtenay-Malabry</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kern="1200">
                          <a:solidFill>
                            <a:schemeClr val="dk1"/>
                          </a:solidFill>
                          <a:effectLst/>
                          <a:latin typeface="+mn-lt"/>
                          <a:ea typeface="+mn-ea"/>
                          <a:cs typeface="+mn-cs"/>
                        </a:rPr>
                        <a:t>22,99</a:t>
                      </a:r>
                    </a:p>
                  </a:txBody>
                  <a:tcPr marL="6073" marR="6073" marT="6073" marB="0" anchor="b"/>
                </a:tc>
                <a:tc>
                  <a:txBody>
                    <a:bodyPr/>
                    <a:lstStyle/>
                    <a:p>
                      <a:pPr algn="r" fontAlgn="b">
                        <a:buNone/>
                      </a:pPr>
                      <a:r>
                        <a:rPr lang="fr-FR" sz="1200" b="1" u="none" strike="noStrike" kern="1200">
                          <a:solidFill>
                            <a:srgbClr val="FF0000"/>
                          </a:solidFill>
                          <a:effectLst/>
                          <a:latin typeface="+mn-lt"/>
                          <a:ea typeface="+mn-ea"/>
                          <a:cs typeface="+mn-cs"/>
                        </a:rPr>
                        <a:t>10,22</a:t>
                      </a:r>
                    </a:p>
                  </a:txBody>
                  <a:tcPr marL="6073" marR="6073" marT="6073" marB="0" anchor="b"/>
                </a:tc>
                <a:tc>
                  <a:txBody>
                    <a:bodyPr/>
                    <a:lstStyle/>
                    <a:p>
                      <a:pPr algn="r" fontAlgn="b">
                        <a:buNone/>
                      </a:pPr>
                      <a:r>
                        <a:rPr lang="fr-FR" sz="1200" u="none" strike="noStrike">
                          <a:effectLst/>
                        </a:rPr>
                        <a:t>5,9</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4288816592"/>
                  </a:ext>
                </a:extLst>
              </a:tr>
              <a:tr h="269670">
                <a:tc>
                  <a:txBody>
                    <a:bodyPr/>
                    <a:lstStyle/>
                    <a:p>
                      <a:pPr algn="l" fontAlgn="b">
                        <a:buNone/>
                      </a:pPr>
                      <a:r>
                        <a:rPr lang="fr-FR" sz="1200" u="none" strike="noStrike">
                          <a:effectLst/>
                        </a:rPr>
                        <a:t>Châtillon</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18,84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9,32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6,24</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809763780"/>
                  </a:ext>
                </a:extLst>
              </a:tr>
              <a:tr h="269670">
                <a:tc>
                  <a:txBody>
                    <a:bodyPr/>
                    <a:lstStyle/>
                    <a:p>
                      <a:pPr algn="l" fontAlgn="b">
                        <a:buNone/>
                      </a:pPr>
                      <a:r>
                        <a:rPr lang="fr-FR" sz="1200" u="none" strike="noStrike">
                          <a:effectLst/>
                        </a:rPr>
                        <a:t>Chaville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17,94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7,89</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7,54</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653967197"/>
                  </a:ext>
                </a:extLst>
              </a:tr>
              <a:tr h="269670">
                <a:tc>
                  <a:txBody>
                    <a:bodyPr/>
                    <a:lstStyle/>
                    <a:p>
                      <a:pPr algn="l" fontAlgn="b">
                        <a:buNone/>
                      </a:pPr>
                      <a:r>
                        <a:rPr lang="fr-FR" sz="1200" u="none" strike="noStrike">
                          <a:effectLst/>
                        </a:rPr>
                        <a:t>Clamart</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21,38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10,24</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6,61</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916453429"/>
                  </a:ext>
                </a:extLst>
              </a:tr>
              <a:tr h="269670">
                <a:tc>
                  <a:txBody>
                    <a:bodyPr/>
                    <a:lstStyle/>
                    <a:p>
                      <a:pPr algn="l" fontAlgn="b">
                        <a:buNone/>
                      </a:pPr>
                      <a:r>
                        <a:rPr lang="fr-FR" sz="1200" u="none" strike="noStrike">
                          <a:effectLst/>
                        </a:rPr>
                        <a:t>Clichy</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24,3</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7,19</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5,06</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715739754"/>
                  </a:ext>
                </a:extLst>
              </a:tr>
              <a:tr h="269670">
                <a:tc>
                  <a:txBody>
                    <a:bodyPr/>
                    <a:lstStyle/>
                    <a:p>
                      <a:pPr algn="l" fontAlgn="b">
                        <a:buNone/>
                      </a:pPr>
                      <a:r>
                        <a:rPr lang="fr-FR" sz="1200" u="none" strike="noStrike">
                          <a:effectLst/>
                        </a:rPr>
                        <a:t>Colombes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0" u="none" strike="noStrike">
                          <a:solidFill>
                            <a:schemeClr val="tx1"/>
                          </a:solidFill>
                          <a:effectLst/>
                        </a:rPr>
                        <a:t>23,23</a:t>
                      </a:r>
                      <a:endParaRPr lang="fr-FR" sz="1200" b="0" i="0" u="none" strike="noStrike">
                        <a:solidFill>
                          <a:schemeClr val="tx1"/>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9,05</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5,62</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4126523212"/>
                  </a:ext>
                </a:extLst>
              </a:tr>
              <a:tr h="269670">
                <a:tc>
                  <a:txBody>
                    <a:bodyPr/>
                    <a:lstStyle/>
                    <a:p>
                      <a:pPr algn="l" fontAlgn="b">
                        <a:buNone/>
                      </a:pPr>
                      <a:r>
                        <a:rPr lang="fr-FR" sz="1200" u="none" strike="noStrike">
                          <a:effectLst/>
                        </a:rPr>
                        <a:t>Courbevoie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22,32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8,52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8,99</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374883004"/>
                  </a:ext>
                </a:extLst>
              </a:tr>
              <a:tr h="269670">
                <a:tc>
                  <a:txBody>
                    <a:bodyPr/>
                    <a:lstStyle/>
                    <a:p>
                      <a:pPr algn="l" fontAlgn="b">
                        <a:buNone/>
                      </a:pPr>
                      <a:r>
                        <a:rPr lang="fr-FR" sz="1200" u="none" strike="noStrike">
                          <a:effectLst/>
                        </a:rPr>
                        <a:t>Fontenay-aux-Roses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22,13</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9,28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6,25</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851835315"/>
                  </a:ext>
                </a:extLst>
              </a:tr>
              <a:tr h="269670">
                <a:tc>
                  <a:txBody>
                    <a:bodyPr/>
                    <a:lstStyle/>
                    <a:p>
                      <a:pPr algn="l" fontAlgn="b">
                        <a:buNone/>
                      </a:pPr>
                      <a:r>
                        <a:rPr lang="fr-FR" sz="1200" u="none" strike="noStrike">
                          <a:effectLst/>
                        </a:rPr>
                        <a:t>Garches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20,13</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9,56</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9,38</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745333736"/>
                  </a:ext>
                </a:extLst>
              </a:tr>
              <a:tr h="269670">
                <a:tc>
                  <a:txBody>
                    <a:bodyPr/>
                    <a:lstStyle/>
                    <a:p>
                      <a:pPr algn="l" fontAlgn="b">
                        <a:buNone/>
                      </a:pPr>
                      <a:r>
                        <a:rPr lang="fr-FR" sz="1200" u="none" strike="noStrike">
                          <a:effectLst/>
                        </a:rPr>
                        <a:t>La Garenne-Colombes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20,21</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9,27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8,03</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212714259"/>
                  </a:ext>
                </a:extLst>
              </a:tr>
              <a:tr h="269670">
                <a:tc>
                  <a:txBody>
                    <a:bodyPr/>
                    <a:lstStyle/>
                    <a:p>
                      <a:pPr algn="l" fontAlgn="b">
                        <a:buNone/>
                      </a:pPr>
                      <a:r>
                        <a:rPr lang="fr-FR" sz="1200" u="none" strike="noStrike">
                          <a:effectLst/>
                        </a:rPr>
                        <a:t>Gennevilliers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27,64</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8,65</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2,9</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462107938"/>
                  </a:ext>
                </a:extLst>
              </a:tr>
              <a:tr h="269670">
                <a:tc>
                  <a:txBody>
                    <a:bodyPr/>
                    <a:lstStyle/>
                    <a:p>
                      <a:pPr algn="l" fontAlgn="b">
                        <a:buNone/>
                      </a:pPr>
                      <a:r>
                        <a:rPr lang="fr-FR" sz="1200" u="none" strike="noStrike">
                          <a:effectLst/>
                        </a:rPr>
                        <a:t>Issy-les-Moulineaux</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20,57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7,81</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8,04</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4344280"/>
                  </a:ext>
                </a:extLst>
              </a:tr>
              <a:tr h="269670">
                <a:tc>
                  <a:txBody>
                    <a:bodyPr/>
                    <a:lstStyle/>
                    <a:p>
                      <a:pPr algn="l" fontAlgn="b">
                        <a:buNone/>
                      </a:pPr>
                      <a:r>
                        <a:rPr lang="fr-FR" sz="1200" u="none" strike="noStrike">
                          <a:effectLst/>
                        </a:rPr>
                        <a:t>Levallois-Perret</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19,58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7,97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13,31</a:t>
                      </a:r>
                      <a:endParaRPr lang="fr-FR" sz="1200" b="1" i="0" u="none" strike="noStrike">
                        <a:solidFill>
                          <a:srgbClr val="FF0000"/>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280963317"/>
                  </a:ext>
                </a:extLst>
              </a:tr>
            </a:tbl>
          </a:graphicData>
        </a:graphic>
      </p:graphicFrame>
      <p:graphicFrame>
        <p:nvGraphicFramePr>
          <p:cNvPr id="7" name="Tableau 6">
            <a:extLst>
              <a:ext uri="{FF2B5EF4-FFF2-40B4-BE49-F238E27FC236}">
                <a16:creationId xmlns:a16="http://schemas.microsoft.com/office/drawing/2014/main" id="{033587D3-3CA7-FFD8-5333-B4F5FA159E5C}"/>
              </a:ext>
            </a:extLst>
          </p:cNvPr>
          <p:cNvGraphicFramePr>
            <a:graphicFrameLocks noGrp="1"/>
          </p:cNvGraphicFramePr>
          <p:nvPr>
            <p:extLst>
              <p:ext uri="{D42A27DB-BD31-4B8C-83A1-F6EECF244321}">
                <p14:modId xmlns:p14="http://schemas.microsoft.com/office/powerpoint/2010/main" val="1809903018"/>
              </p:ext>
            </p:extLst>
          </p:nvPr>
        </p:nvGraphicFramePr>
        <p:xfrm>
          <a:off x="6096000" y="876050"/>
          <a:ext cx="5786678" cy="5867270"/>
        </p:xfrm>
        <a:graphic>
          <a:graphicData uri="http://schemas.openxmlformats.org/drawingml/2006/table">
            <a:tbl>
              <a:tblPr firstRow="1">
                <a:tableStyleId>{5C22544A-7EE6-4342-B048-85BDC9FD1C3A}</a:tableStyleId>
              </a:tblPr>
              <a:tblGrid>
                <a:gridCol w="1857829">
                  <a:extLst>
                    <a:ext uri="{9D8B030D-6E8A-4147-A177-3AD203B41FA5}">
                      <a16:colId xmlns:a16="http://schemas.microsoft.com/office/drawing/2014/main" val="2302015788"/>
                    </a:ext>
                  </a:extLst>
                </a:gridCol>
                <a:gridCol w="1248228">
                  <a:extLst>
                    <a:ext uri="{9D8B030D-6E8A-4147-A177-3AD203B41FA5}">
                      <a16:colId xmlns:a16="http://schemas.microsoft.com/office/drawing/2014/main" val="2210693915"/>
                    </a:ext>
                  </a:extLst>
                </a:gridCol>
                <a:gridCol w="1253241">
                  <a:extLst>
                    <a:ext uri="{9D8B030D-6E8A-4147-A177-3AD203B41FA5}">
                      <a16:colId xmlns:a16="http://schemas.microsoft.com/office/drawing/2014/main" val="575760017"/>
                    </a:ext>
                  </a:extLst>
                </a:gridCol>
                <a:gridCol w="1427380">
                  <a:extLst>
                    <a:ext uri="{9D8B030D-6E8A-4147-A177-3AD203B41FA5}">
                      <a16:colId xmlns:a16="http://schemas.microsoft.com/office/drawing/2014/main" val="186467966"/>
                    </a:ext>
                  </a:extLst>
                </a:gridCol>
              </a:tblGrid>
              <a:tr h="271406">
                <a:tc>
                  <a:txBody>
                    <a:bodyPr/>
                    <a:lstStyle/>
                    <a:p>
                      <a:pPr algn="l" fontAlgn="b">
                        <a:buNone/>
                      </a:pPr>
                      <a:r>
                        <a:rPr lang="fr-FR" sz="1200" u="none" strike="noStrike">
                          <a:effectLst/>
                        </a:rPr>
                        <a:t>Libellé de la commune</a:t>
                      </a:r>
                      <a:endParaRPr lang="fr-FR" sz="1200" b="1" i="0" u="none" strike="noStrike">
                        <a:solidFill>
                          <a:srgbClr val="366092"/>
                        </a:solidFill>
                        <a:effectLst/>
                        <a:latin typeface="Calibri" panose="020F0502020204030204" pitchFamily="34" charset="0"/>
                      </a:endParaRPr>
                    </a:p>
                  </a:txBody>
                  <a:tcPr marL="6073" marR="6073" marT="6073" marB="0" anchor="b"/>
                </a:tc>
                <a:tc>
                  <a:txBody>
                    <a:bodyPr/>
                    <a:lstStyle/>
                    <a:p>
                      <a:pPr algn="l" fontAlgn="b">
                        <a:buNone/>
                      </a:pPr>
                      <a:r>
                        <a:rPr lang="fr-FR" sz="1200" u="none" strike="noStrike">
                          <a:effectLst/>
                        </a:rPr>
                        <a:t>% Abstention/</a:t>
                      </a:r>
                    </a:p>
                    <a:p>
                      <a:pPr algn="l" fontAlgn="b">
                        <a:buNone/>
                      </a:pPr>
                      <a:r>
                        <a:rPr lang="fr-FR" sz="1200" u="none" strike="noStrike">
                          <a:effectLst/>
                        </a:rPr>
                        <a:t>Inscrits</a:t>
                      </a:r>
                      <a:endParaRPr lang="fr-FR" sz="1200" b="1"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LEPEN % Voix/</a:t>
                      </a:r>
                      <a:r>
                        <a:rPr lang="fr-FR" sz="1200" u="none" strike="noStrike" err="1">
                          <a:effectLst/>
                        </a:rPr>
                        <a:t>Exp</a:t>
                      </a:r>
                      <a:endParaRPr lang="fr-FR" sz="1200" b="1"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ZEMMOUR % Voix/</a:t>
                      </a:r>
                      <a:r>
                        <a:rPr lang="fr-FR" sz="1200" u="none" strike="noStrike" err="1">
                          <a:effectLst/>
                        </a:rPr>
                        <a:t>Exp</a:t>
                      </a:r>
                      <a:endParaRPr lang="fr-FR" sz="1200" b="1"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4006171975"/>
                  </a:ext>
                </a:extLst>
              </a:tr>
              <a:tr h="323261">
                <a:tc>
                  <a:txBody>
                    <a:bodyPr/>
                    <a:lstStyle/>
                    <a:p>
                      <a:pPr algn="l" fontAlgn="b">
                        <a:buNone/>
                      </a:pPr>
                      <a:r>
                        <a:rPr lang="fr-FR" sz="1200" u="none" strike="noStrike">
                          <a:effectLst/>
                        </a:rPr>
                        <a:t>Malakoff</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20,04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9,01</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5</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390886996"/>
                  </a:ext>
                </a:extLst>
              </a:tr>
              <a:tr h="323261">
                <a:tc>
                  <a:txBody>
                    <a:bodyPr/>
                    <a:lstStyle/>
                    <a:p>
                      <a:pPr algn="l" fontAlgn="b">
                        <a:buNone/>
                      </a:pPr>
                      <a:r>
                        <a:rPr lang="fr-FR" sz="1200" u="none" strike="noStrike">
                          <a:effectLst/>
                        </a:rPr>
                        <a:t>Marnes-la-Coquette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14,37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6,45</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15,23</a:t>
                      </a:r>
                      <a:endParaRPr lang="fr-FR" sz="1200" b="1" i="0" u="none" strike="noStrike">
                        <a:solidFill>
                          <a:srgbClr val="FF0000"/>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519290082"/>
                  </a:ext>
                </a:extLst>
              </a:tr>
              <a:tr h="323261">
                <a:tc>
                  <a:txBody>
                    <a:bodyPr/>
                    <a:lstStyle/>
                    <a:p>
                      <a:pPr algn="l" fontAlgn="b">
                        <a:buNone/>
                      </a:pPr>
                      <a:r>
                        <a:rPr lang="fr-FR" sz="1200" u="none" strike="noStrike">
                          <a:effectLst/>
                        </a:rPr>
                        <a:t>Meudon</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19,46</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8,06</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075803957"/>
                  </a:ext>
                </a:extLst>
              </a:tr>
              <a:tr h="323261">
                <a:tc>
                  <a:txBody>
                    <a:bodyPr/>
                    <a:lstStyle/>
                    <a:p>
                      <a:pPr algn="l" fontAlgn="b">
                        <a:buNone/>
                      </a:pPr>
                      <a:r>
                        <a:rPr lang="fr-FR" sz="1200" u="none" strike="noStrike">
                          <a:effectLst/>
                        </a:rPr>
                        <a:t>Montrouge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17,74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7,54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6,23</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516321674"/>
                  </a:ext>
                </a:extLst>
              </a:tr>
              <a:tr h="323261">
                <a:tc>
                  <a:txBody>
                    <a:bodyPr/>
                    <a:lstStyle/>
                    <a:p>
                      <a:pPr algn="l" fontAlgn="b">
                        <a:buNone/>
                      </a:pPr>
                      <a:r>
                        <a:rPr lang="fr-FR" sz="1200" u="none" strike="noStrike">
                          <a:effectLst/>
                        </a:rPr>
                        <a:t>Nanterre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26,63</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9,38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4,37</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20362310"/>
                  </a:ext>
                </a:extLst>
              </a:tr>
              <a:tr h="323261">
                <a:tc>
                  <a:txBody>
                    <a:bodyPr/>
                    <a:lstStyle/>
                    <a:p>
                      <a:pPr algn="l" fontAlgn="b">
                        <a:buNone/>
                      </a:pPr>
                      <a:r>
                        <a:rPr lang="fr-FR" sz="1200" u="none" strike="noStrike">
                          <a:effectLst/>
                        </a:rPr>
                        <a:t>Neuilly-sur-Seine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16,31</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5,68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18,75</a:t>
                      </a:r>
                      <a:endParaRPr lang="fr-FR" sz="1200" b="1" i="0" u="none" strike="noStrike">
                        <a:solidFill>
                          <a:srgbClr val="FF0000"/>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006453094"/>
                  </a:ext>
                </a:extLst>
              </a:tr>
              <a:tr h="323261">
                <a:tc>
                  <a:txBody>
                    <a:bodyPr/>
                    <a:lstStyle/>
                    <a:p>
                      <a:pPr algn="l" fontAlgn="b">
                        <a:buNone/>
                      </a:pPr>
                      <a:r>
                        <a:rPr lang="fr-FR" sz="1200" u="none" strike="noStrike">
                          <a:effectLst/>
                        </a:rPr>
                        <a:t>Le Plessis-Robinson</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19,58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14,18</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8,3</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862014938"/>
                  </a:ext>
                </a:extLst>
              </a:tr>
              <a:tr h="323261">
                <a:tc>
                  <a:txBody>
                    <a:bodyPr/>
                    <a:lstStyle/>
                    <a:p>
                      <a:pPr algn="l" fontAlgn="b">
                        <a:buNone/>
                      </a:pPr>
                      <a:r>
                        <a:rPr lang="fr-FR" sz="1200" u="none" strike="noStrike">
                          <a:effectLst/>
                        </a:rPr>
                        <a:t>Puteaux</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18,96</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10,86</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8,69</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332144530"/>
                  </a:ext>
                </a:extLst>
              </a:tr>
              <a:tr h="323261">
                <a:tc>
                  <a:txBody>
                    <a:bodyPr/>
                    <a:lstStyle/>
                    <a:p>
                      <a:pPr algn="l" fontAlgn="b">
                        <a:buNone/>
                      </a:pPr>
                      <a:r>
                        <a:rPr lang="fr-FR" sz="1200" u="none" strike="noStrike">
                          <a:effectLst/>
                        </a:rPr>
                        <a:t>Rueil-Malmaison</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20,99</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8,93</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8,02</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819534262"/>
                  </a:ext>
                </a:extLst>
              </a:tr>
              <a:tr h="323261">
                <a:tc>
                  <a:txBody>
                    <a:bodyPr/>
                    <a:lstStyle/>
                    <a:p>
                      <a:pPr algn="l" fontAlgn="b">
                        <a:buNone/>
                      </a:pPr>
                      <a:r>
                        <a:rPr lang="fr-FR" sz="1200" u="none" strike="noStrike">
                          <a:effectLst/>
                        </a:rPr>
                        <a:t>Saint-Cloud</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16,81</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6,95</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12,94</a:t>
                      </a:r>
                      <a:endParaRPr lang="fr-FR" sz="1200" b="1" i="0" u="none" strike="noStrike">
                        <a:solidFill>
                          <a:srgbClr val="FF0000"/>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790348682"/>
                  </a:ext>
                </a:extLst>
              </a:tr>
              <a:tr h="323261">
                <a:tc>
                  <a:txBody>
                    <a:bodyPr/>
                    <a:lstStyle/>
                    <a:p>
                      <a:pPr algn="l" fontAlgn="b">
                        <a:buNone/>
                      </a:pPr>
                      <a:r>
                        <a:rPr lang="fr-FR" sz="1200" u="none" strike="noStrike">
                          <a:effectLst/>
                        </a:rPr>
                        <a:t>Sceaux</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20,62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7,89</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961308363"/>
                  </a:ext>
                </a:extLst>
              </a:tr>
              <a:tr h="323261">
                <a:tc>
                  <a:txBody>
                    <a:bodyPr/>
                    <a:lstStyle/>
                    <a:p>
                      <a:pPr algn="l" fontAlgn="b">
                        <a:buNone/>
                      </a:pPr>
                      <a:r>
                        <a:rPr lang="fr-FR" sz="1200" u="none" strike="noStrike">
                          <a:effectLst/>
                        </a:rPr>
                        <a:t>Sèvres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19,42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6,92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7,28</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371492011"/>
                  </a:ext>
                </a:extLst>
              </a:tr>
              <a:tr h="323261">
                <a:tc>
                  <a:txBody>
                    <a:bodyPr/>
                    <a:lstStyle/>
                    <a:p>
                      <a:pPr algn="l" fontAlgn="b">
                        <a:buNone/>
                      </a:pPr>
                      <a:r>
                        <a:rPr lang="fr-FR" sz="1200" u="none" strike="noStrike">
                          <a:effectLst/>
                        </a:rPr>
                        <a:t>Suresnes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19,9</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9,18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8,14</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2384164934"/>
                  </a:ext>
                </a:extLst>
              </a:tr>
              <a:tr h="323261">
                <a:tc>
                  <a:txBody>
                    <a:bodyPr/>
                    <a:lstStyle/>
                    <a:p>
                      <a:pPr algn="l" fontAlgn="b">
                        <a:buNone/>
                      </a:pPr>
                      <a:r>
                        <a:rPr lang="fr-FR" sz="1200" u="none" strike="noStrike">
                          <a:effectLst/>
                        </a:rPr>
                        <a:t>Vanves</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18,32</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7,4</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6,56</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3521481266"/>
                  </a:ext>
                </a:extLst>
              </a:tr>
              <a:tr h="323261">
                <a:tc>
                  <a:txBody>
                    <a:bodyPr/>
                    <a:lstStyle/>
                    <a:p>
                      <a:pPr algn="l" fontAlgn="b">
                        <a:buNone/>
                      </a:pPr>
                      <a:r>
                        <a:rPr lang="fr-FR" sz="1200" u="none" strike="noStrike">
                          <a:effectLst/>
                        </a:rPr>
                        <a:t>Vaucresson</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17,47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6,55</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11,37</a:t>
                      </a:r>
                      <a:endParaRPr lang="fr-FR" sz="1200" b="1" i="0" u="none" strike="noStrike">
                        <a:solidFill>
                          <a:srgbClr val="FF0000"/>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1380569259"/>
                  </a:ext>
                </a:extLst>
              </a:tr>
              <a:tr h="323261">
                <a:tc>
                  <a:txBody>
                    <a:bodyPr/>
                    <a:lstStyle/>
                    <a:p>
                      <a:pPr algn="l" fontAlgn="b">
                        <a:buNone/>
                      </a:pPr>
                      <a:r>
                        <a:rPr lang="fr-FR" sz="1200" u="none" strike="noStrike">
                          <a:effectLst/>
                        </a:rPr>
                        <a:t>Ville-d'Avray</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17,97</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6,88</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9,09</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73750106"/>
                  </a:ext>
                </a:extLst>
              </a:tr>
              <a:tr h="323261">
                <a:tc>
                  <a:txBody>
                    <a:bodyPr/>
                    <a:lstStyle/>
                    <a:p>
                      <a:pPr algn="l" fontAlgn="b">
                        <a:buNone/>
                      </a:pPr>
                      <a:r>
                        <a:rPr lang="fr-FR" sz="1200" u="none" strike="noStrike">
                          <a:effectLst/>
                        </a:rPr>
                        <a:t>Villeneuve-la-Garenne</a:t>
                      </a:r>
                      <a:endParaRPr lang="fr-FR" sz="1200" b="0" i="0" u="none" strike="noStrike">
                        <a:solidFill>
                          <a:srgbClr val="366092"/>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33,61</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b="1" u="none" strike="noStrike">
                          <a:solidFill>
                            <a:srgbClr val="FF0000"/>
                          </a:solidFill>
                          <a:effectLst/>
                        </a:rPr>
                        <a:t>10,76</a:t>
                      </a:r>
                      <a:endParaRPr lang="fr-FR" sz="1200" b="1" i="0" u="none" strike="noStrike">
                        <a:solidFill>
                          <a:srgbClr val="FF0000"/>
                        </a:solidFill>
                        <a:effectLst/>
                        <a:latin typeface="Calibri" panose="020F0502020204030204" pitchFamily="34" charset="0"/>
                      </a:endParaRPr>
                    </a:p>
                  </a:txBody>
                  <a:tcPr marL="6073" marR="6073" marT="6073" marB="0" anchor="b"/>
                </a:tc>
                <a:tc>
                  <a:txBody>
                    <a:bodyPr/>
                    <a:lstStyle/>
                    <a:p>
                      <a:pPr algn="r" fontAlgn="b">
                        <a:buNone/>
                      </a:pPr>
                      <a:r>
                        <a:rPr lang="fr-FR" sz="1200" u="none" strike="noStrike">
                          <a:effectLst/>
                        </a:rPr>
                        <a:t>4,03</a:t>
                      </a:r>
                      <a:endParaRPr lang="fr-FR" sz="1200" b="0" i="0" u="none" strike="noStrike">
                        <a:solidFill>
                          <a:srgbClr val="366092"/>
                        </a:solidFill>
                        <a:effectLst/>
                        <a:latin typeface="Calibri" panose="020F0502020204030204" pitchFamily="34" charset="0"/>
                      </a:endParaRPr>
                    </a:p>
                  </a:txBody>
                  <a:tcPr marL="6073" marR="6073" marT="6073" marB="0" anchor="b"/>
                </a:tc>
                <a:extLst>
                  <a:ext uri="{0D108BD9-81ED-4DB2-BD59-A6C34878D82A}">
                    <a16:rowId xmlns:a16="http://schemas.microsoft.com/office/drawing/2014/main" val="898706591"/>
                  </a:ext>
                </a:extLst>
              </a:tr>
            </a:tbl>
          </a:graphicData>
        </a:graphic>
      </p:graphicFrame>
    </p:spTree>
    <p:extLst>
      <p:ext uri="{BB962C8B-B14F-4D97-AF65-F5344CB8AC3E}">
        <p14:creationId xmlns:p14="http://schemas.microsoft.com/office/powerpoint/2010/main" val="1176407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45FCB-A699-8C3A-8E09-E9CDF4370AE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9DE9B12-5A1C-609B-03BC-B53AB267B67D}"/>
              </a:ext>
            </a:extLst>
          </p:cNvPr>
          <p:cNvSpPr>
            <a:spLocks noGrp="1"/>
          </p:cNvSpPr>
          <p:nvPr>
            <p:ph type="title"/>
          </p:nvPr>
        </p:nvSpPr>
        <p:spPr>
          <a:xfrm>
            <a:off x="998973" y="27770"/>
            <a:ext cx="10194054" cy="1132258"/>
          </a:xfrm>
        </p:spPr>
        <p:txBody>
          <a:bodyPr anchor="ctr">
            <a:normAutofit/>
          </a:bodyPr>
          <a:lstStyle/>
          <a:p>
            <a:pPr algn="ctr"/>
            <a:r>
              <a:rPr lang="fr-FR"/>
              <a:t>Résultats électoraux – Observations</a:t>
            </a:r>
          </a:p>
        </p:txBody>
      </p:sp>
      <p:graphicFrame>
        <p:nvGraphicFramePr>
          <p:cNvPr id="10" name="Espace réservé du contenu 3">
            <a:extLst>
              <a:ext uri="{FF2B5EF4-FFF2-40B4-BE49-F238E27FC236}">
                <a16:creationId xmlns:a16="http://schemas.microsoft.com/office/drawing/2014/main" id="{F608189C-3CB2-1899-5A43-CFA8B4FD0FC1}"/>
              </a:ext>
            </a:extLst>
          </p:cNvPr>
          <p:cNvGraphicFramePr>
            <a:graphicFrameLocks noGrp="1"/>
          </p:cNvGraphicFramePr>
          <p:nvPr>
            <p:ph idx="1"/>
            <p:extLst>
              <p:ext uri="{D42A27DB-BD31-4B8C-83A1-F6EECF244321}">
                <p14:modId xmlns:p14="http://schemas.microsoft.com/office/powerpoint/2010/main" val="535669189"/>
              </p:ext>
            </p:extLst>
          </p:nvPr>
        </p:nvGraphicFramePr>
        <p:xfrm>
          <a:off x="290286" y="899886"/>
          <a:ext cx="11654971" cy="5791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8622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24554D-95ED-76B5-9873-BE638B68CEDA}"/>
              </a:ext>
            </a:extLst>
          </p:cNvPr>
          <p:cNvSpPr>
            <a:spLocks noGrp="1"/>
          </p:cNvSpPr>
          <p:nvPr>
            <p:ph type="title"/>
          </p:nvPr>
        </p:nvSpPr>
        <p:spPr>
          <a:xfrm>
            <a:off x="769211" y="195872"/>
            <a:ext cx="10653578" cy="1132258"/>
          </a:xfrm>
        </p:spPr>
        <p:txBody>
          <a:bodyPr/>
          <a:lstStyle/>
          <a:p>
            <a:pPr algn="ctr"/>
            <a:r>
              <a:rPr lang="fr-FR"/>
              <a:t>Idéologie – le vote Zemmour</a:t>
            </a:r>
            <a:br>
              <a:rPr lang="fr-FR"/>
            </a:br>
            <a:endParaRPr lang="fr-FR"/>
          </a:p>
        </p:txBody>
      </p:sp>
      <p:sp>
        <p:nvSpPr>
          <p:cNvPr id="3" name="Espace réservé du contenu 2">
            <a:extLst>
              <a:ext uri="{FF2B5EF4-FFF2-40B4-BE49-F238E27FC236}">
                <a16:creationId xmlns:a16="http://schemas.microsoft.com/office/drawing/2014/main" id="{0E7CC69F-08B4-B89F-B0EB-C54D5D0024EA}"/>
              </a:ext>
            </a:extLst>
          </p:cNvPr>
          <p:cNvSpPr>
            <a:spLocks noGrp="1"/>
          </p:cNvSpPr>
          <p:nvPr>
            <p:ph idx="1"/>
          </p:nvPr>
        </p:nvSpPr>
        <p:spPr>
          <a:xfrm>
            <a:off x="275771" y="762001"/>
            <a:ext cx="11640458" cy="5547360"/>
          </a:xfrm>
        </p:spPr>
        <p:txBody>
          <a:bodyPr>
            <a:noAutofit/>
          </a:bodyPr>
          <a:lstStyle/>
          <a:p>
            <a:pPr marL="0" indent="0">
              <a:buNone/>
            </a:pPr>
            <a:r>
              <a:rPr lang="fr-FR" sz="1400">
                <a:latin typeface="Calibri" panose="020F0502020204030204" pitchFamily="34" charset="0"/>
                <a:ea typeface="Calibri" panose="020F0502020204030204" pitchFamily="34" charset="0"/>
                <a:cs typeface="Calibri" panose="020F0502020204030204" pitchFamily="34" charset="0"/>
              </a:rPr>
              <a:t>L’électorat </a:t>
            </a:r>
            <a:r>
              <a:rPr lang="fr-FR" sz="1400" err="1">
                <a:latin typeface="Calibri" panose="020F0502020204030204" pitchFamily="34" charset="0"/>
                <a:ea typeface="Calibri" panose="020F0502020204030204" pitchFamily="34" charset="0"/>
                <a:cs typeface="Calibri" panose="020F0502020204030204" pitchFamily="34" charset="0"/>
              </a:rPr>
              <a:t>d’Eric</a:t>
            </a:r>
            <a:r>
              <a:rPr lang="fr-FR" sz="1400">
                <a:latin typeface="Calibri" panose="020F0502020204030204" pitchFamily="34" charset="0"/>
                <a:ea typeface="Calibri" panose="020F0502020204030204" pitchFamily="34" charset="0"/>
                <a:cs typeface="Calibri" panose="020F0502020204030204" pitchFamily="34" charset="0"/>
              </a:rPr>
              <a:t> Zemmour présenterait, </a:t>
            </a:r>
            <a:r>
              <a:rPr lang="fr-FR" sz="1400" b="1">
                <a:latin typeface="Calibri" panose="020F0502020204030204" pitchFamily="34" charset="0"/>
                <a:ea typeface="Calibri" panose="020F0502020204030204" pitchFamily="34" charset="0"/>
                <a:cs typeface="Calibri" panose="020F0502020204030204" pitchFamily="34" charset="0"/>
              </a:rPr>
              <a:t>deux blocs</a:t>
            </a:r>
            <a:r>
              <a:rPr lang="fr-FR" sz="1400">
                <a:latin typeface="Calibri" panose="020F0502020204030204" pitchFamily="34" charset="0"/>
                <a:ea typeface="Calibri" panose="020F0502020204030204" pitchFamily="34" charset="0"/>
                <a:cs typeface="Calibri" panose="020F0502020204030204" pitchFamily="34" charset="0"/>
              </a:rPr>
              <a:t>. Une partie correspond à celle de l’électorat de François Fillon en 2017 : </a:t>
            </a:r>
            <a:r>
              <a:rPr lang="fr-FR" sz="1400" i="1">
                <a:latin typeface="Calibri" panose="020F0502020204030204" pitchFamily="34" charset="0"/>
                <a:ea typeface="Calibri" panose="020F0502020204030204" pitchFamily="34" charset="0"/>
                <a:cs typeface="Calibri" panose="020F0502020204030204" pitchFamily="34" charset="0"/>
              </a:rPr>
              <a:t>« </a:t>
            </a:r>
            <a:r>
              <a:rPr lang="fr-FR" sz="1400" b="1" i="1">
                <a:latin typeface="Calibri" panose="020F0502020204030204" pitchFamily="34" charset="0"/>
                <a:ea typeface="Calibri" panose="020F0502020204030204" pitchFamily="34" charset="0"/>
                <a:cs typeface="Calibri" panose="020F0502020204030204" pitchFamily="34" charset="0"/>
              </a:rPr>
              <a:t>les catholiques pratiquants</a:t>
            </a:r>
            <a:r>
              <a:rPr lang="fr-FR" sz="1400" i="1">
                <a:latin typeface="Calibri" panose="020F0502020204030204" pitchFamily="34" charset="0"/>
                <a:ea typeface="Calibri" panose="020F0502020204030204" pitchFamily="34" charset="0"/>
                <a:cs typeface="Calibri" panose="020F0502020204030204" pitchFamily="34" charset="0"/>
              </a:rPr>
              <a:t> réguliers (18 %) et occasionnels (13 %), </a:t>
            </a:r>
            <a:r>
              <a:rPr lang="fr-FR" sz="1400" b="1" i="1">
                <a:latin typeface="Calibri" panose="020F0502020204030204" pitchFamily="34" charset="0"/>
                <a:ea typeface="Calibri" panose="020F0502020204030204" pitchFamily="34" charset="0"/>
                <a:cs typeface="Calibri" panose="020F0502020204030204" pitchFamily="34" charset="0"/>
              </a:rPr>
              <a:t>ainsi que ceux disant venir de milieux aisés ou favorisés </a:t>
            </a:r>
            <a:r>
              <a:rPr lang="fr-FR" sz="1400" i="1">
                <a:latin typeface="Calibri" panose="020F0502020204030204" pitchFamily="34" charset="0"/>
                <a:ea typeface="Calibri" panose="020F0502020204030204" pitchFamily="34" charset="0"/>
                <a:cs typeface="Calibri" panose="020F0502020204030204" pitchFamily="34" charset="0"/>
              </a:rPr>
              <a:t>(13 %) »</a:t>
            </a:r>
            <a:r>
              <a:rPr lang="fr-FR" sz="1400">
                <a:latin typeface="Calibri" panose="020F0502020204030204" pitchFamily="34" charset="0"/>
                <a:ea typeface="Calibri" panose="020F0502020204030204" pitchFamily="34" charset="0"/>
                <a:cs typeface="Calibri" panose="020F0502020204030204" pitchFamily="34" charset="0"/>
              </a:rPr>
              <a:t>. Mais le candidat d’extrême-droite performe également chez ceux </a:t>
            </a:r>
            <a:r>
              <a:rPr lang="fr-FR" sz="1400" i="1">
                <a:latin typeface="Calibri" panose="020F0502020204030204" pitchFamily="34" charset="0"/>
                <a:ea typeface="Calibri" panose="020F0502020204030204" pitchFamily="34" charset="0"/>
                <a:cs typeface="Calibri" panose="020F0502020204030204" pitchFamily="34" charset="0"/>
              </a:rPr>
              <a:t>« </a:t>
            </a:r>
            <a:r>
              <a:rPr lang="fr-FR" sz="1400" b="1" i="1">
                <a:latin typeface="Calibri" panose="020F0502020204030204" pitchFamily="34" charset="0"/>
                <a:ea typeface="Calibri" panose="020F0502020204030204" pitchFamily="34" charset="0"/>
                <a:cs typeface="Calibri" panose="020F0502020204030204" pitchFamily="34" charset="0"/>
              </a:rPr>
              <a:t>qui déclarent vivre sur leurs économies ou grâce à des crédits et chez ceux qui se disent plutôt pas ou pas du tout satisfaits de leur vie (</a:t>
            </a:r>
            <a:r>
              <a:rPr lang="fr-FR" sz="1400" i="1">
                <a:latin typeface="Calibri" panose="020F0502020204030204" pitchFamily="34" charset="0"/>
                <a:ea typeface="Calibri" panose="020F0502020204030204" pitchFamily="34" charset="0"/>
                <a:cs typeface="Calibri" panose="020F0502020204030204" pitchFamily="34" charset="0"/>
              </a:rPr>
              <a:t>respectivement 13 % et 21 %) ».</a:t>
            </a:r>
            <a:endParaRPr lang="fr-FR" sz="1400">
              <a:latin typeface="Calibri" panose="020F0502020204030204" pitchFamily="34" charset="0"/>
              <a:ea typeface="Calibri" panose="020F0502020204030204" pitchFamily="34" charset="0"/>
              <a:cs typeface="Calibri" panose="020F0502020204030204" pitchFamily="34" charset="0"/>
            </a:endParaRPr>
          </a:p>
          <a:p>
            <a:pPr marL="0" indent="0">
              <a:buNone/>
            </a:pPr>
            <a:r>
              <a:rPr lang="fr-FR" sz="1400">
                <a:latin typeface="Calibri" panose="020F0502020204030204" pitchFamily="34" charset="0"/>
                <a:ea typeface="Calibri" panose="020F0502020204030204" pitchFamily="34" charset="0"/>
                <a:cs typeface="Calibri" panose="020F0502020204030204" pitchFamily="34" charset="0"/>
              </a:rPr>
              <a:t>Ce premier groupe d’électeurs correspond au </a:t>
            </a:r>
            <a:r>
              <a:rPr lang="fr-FR" sz="1400" i="1">
                <a:latin typeface="Calibri" panose="020F0502020204030204" pitchFamily="34" charset="0"/>
                <a:ea typeface="Calibri" panose="020F0502020204030204" pitchFamily="34" charset="0"/>
                <a:cs typeface="Calibri" panose="020F0502020204030204" pitchFamily="34" charset="0"/>
              </a:rPr>
              <a:t>« vote d’une </a:t>
            </a:r>
            <a:r>
              <a:rPr lang="fr-FR" sz="1400" b="1" i="1">
                <a:latin typeface="Calibri" panose="020F0502020204030204" pitchFamily="34" charset="0"/>
                <a:ea typeface="Calibri" panose="020F0502020204030204" pitchFamily="34" charset="0"/>
                <a:cs typeface="Calibri" panose="020F0502020204030204" pitchFamily="34" charset="0"/>
              </a:rPr>
              <a:t>bourgeoisie en colère </a:t>
            </a:r>
            <a:r>
              <a:rPr lang="fr-FR" sz="1400" i="1">
                <a:latin typeface="Calibri" panose="020F0502020204030204" pitchFamily="34" charset="0"/>
                <a:ea typeface="Calibri" panose="020F0502020204030204" pitchFamily="34" charset="0"/>
                <a:cs typeface="Calibri" panose="020F0502020204030204" pitchFamily="34" charset="0"/>
              </a:rPr>
              <a:t>»</a:t>
            </a:r>
            <a:r>
              <a:rPr lang="fr-FR" sz="1400">
                <a:latin typeface="Calibri" panose="020F0502020204030204" pitchFamily="34" charset="0"/>
                <a:ea typeface="Calibri" panose="020F0502020204030204" pitchFamily="34" charset="0"/>
                <a:cs typeface="Calibri" panose="020F0502020204030204" pitchFamily="34" charset="0"/>
              </a:rPr>
              <a:t>, nous explique Emilien </a:t>
            </a:r>
            <a:r>
              <a:rPr lang="fr-FR" sz="1400" err="1">
                <a:latin typeface="Calibri" panose="020F0502020204030204" pitchFamily="34" charset="0"/>
                <a:ea typeface="Calibri" panose="020F0502020204030204" pitchFamily="34" charset="0"/>
                <a:cs typeface="Calibri" panose="020F0502020204030204" pitchFamily="34" charset="0"/>
              </a:rPr>
              <a:t>Houard</a:t>
            </a:r>
            <a:r>
              <a:rPr lang="fr-FR" sz="1400">
                <a:latin typeface="Calibri" panose="020F0502020204030204" pitchFamily="34" charset="0"/>
                <a:ea typeface="Calibri" panose="020F0502020204030204" pitchFamily="34" charset="0"/>
                <a:cs typeface="Calibri" panose="020F0502020204030204" pitchFamily="34" charset="0"/>
              </a:rPr>
              <a:t>-Vial. Pour le spécialiste de la droite française, </a:t>
            </a:r>
            <a:r>
              <a:rPr lang="fr-FR" sz="1400" i="1">
                <a:latin typeface="Calibri" panose="020F0502020204030204" pitchFamily="34" charset="0"/>
                <a:ea typeface="Calibri" panose="020F0502020204030204" pitchFamily="34" charset="0"/>
                <a:cs typeface="Calibri" panose="020F0502020204030204" pitchFamily="34" charset="0"/>
              </a:rPr>
              <a:t>« cette bourgeoisie ne partage pas la vision de l’économie mondialisée de Macron »</a:t>
            </a:r>
            <a:r>
              <a:rPr lang="fr-FR" sz="1400">
                <a:latin typeface="Calibri" panose="020F0502020204030204" pitchFamily="34" charset="0"/>
                <a:ea typeface="Calibri" panose="020F0502020204030204" pitchFamily="34" charset="0"/>
                <a:cs typeface="Calibri" panose="020F0502020204030204" pitchFamily="34" charset="0"/>
              </a:rPr>
              <a:t> et connaît paradoxalement une </a:t>
            </a:r>
            <a:r>
              <a:rPr lang="fr-FR" sz="1400" b="1">
                <a:latin typeface="Calibri" panose="020F0502020204030204" pitchFamily="34" charset="0"/>
                <a:ea typeface="Calibri" panose="020F0502020204030204" pitchFamily="34" charset="0"/>
                <a:cs typeface="Calibri" panose="020F0502020204030204" pitchFamily="34" charset="0"/>
              </a:rPr>
              <a:t>peur du déclassement</a:t>
            </a:r>
            <a:r>
              <a:rPr lang="fr-FR" sz="1400">
                <a:latin typeface="Calibri" panose="020F0502020204030204" pitchFamily="34" charset="0"/>
                <a:ea typeface="Calibri" panose="020F0502020204030204" pitchFamily="34" charset="0"/>
                <a:cs typeface="Calibri" panose="020F0502020204030204" pitchFamily="34" charset="0"/>
              </a:rPr>
              <a:t>. Sur ce point, </a:t>
            </a:r>
            <a:r>
              <a:rPr lang="fr-FR" sz="1400" i="1">
                <a:latin typeface="Calibri" panose="020F0502020204030204" pitchFamily="34" charset="0"/>
                <a:ea typeface="Calibri" panose="020F0502020204030204" pitchFamily="34" charset="0"/>
                <a:cs typeface="Calibri" panose="020F0502020204030204" pitchFamily="34" charset="0"/>
              </a:rPr>
              <a:t>« </a:t>
            </a:r>
            <a:r>
              <a:rPr lang="fr-FR" sz="1400" i="1" err="1">
                <a:latin typeface="Calibri" panose="020F0502020204030204" pitchFamily="34" charset="0"/>
                <a:ea typeface="Calibri" panose="020F0502020204030204" pitchFamily="34" charset="0"/>
                <a:cs typeface="Calibri" panose="020F0502020204030204" pitchFamily="34" charset="0"/>
              </a:rPr>
              <a:t>Eric</a:t>
            </a:r>
            <a:r>
              <a:rPr lang="fr-FR" sz="1400" i="1">
                <a:latin typeface="Calibri" panose="020F0502020204030204" pitchFamily="34" charset="0"/>
                <a:ea typeface="Calibri" panose="020F0502020204030204" pitchFamily="34" charset="0"/>
                <a:cs typeface="Calibri" panose="020F0502020204030204" pitchFamily="34" charset="0"/>
              </a:rPr>
              <a:t> Zemmour leur promet de </a:t>
            </a:r>
            <a:r>
              <a:rPr lang="fr-FR" sz="1400" b="1" i="1">
                <a:latin typeface="Calibri" panose="020F0502020204030204" pitchFamily="34" charset="0"/>
                <a:ea typeface="Calibri" panose="020F0502020204030204" pitchFamily="34" charset="0"/>
                <a:cs typeface="Calibri" panose="020F0502020204030204" pitchFamily="34" charset="0"/>
              </a:rPr>
              <a:t>rester l’élite de la France, une élite basée sur l’héritage </a:t>
            </a:r>
            <a:r>
              <a:rPr lang="fr-FR" sz="1400" i="1">
                <a:latin typeface="Calibri" panose="020F0502020204030204" pitchFamily="34" charset="0"/>
                <a:ea typeface="Calibri" panose="020F0502020204030204" pitchFamily="34" charset="0"/>
                <a:cs typeface="Calibri" panose="020F0502020204030204" pitchFamily="34" charset="0"/>
              </a:rPr>
              <a:t>qui aimerait bien que ça reste comme ça »</a:t>
            </a:r>
            <a:r>
              <a:rPr lang="fr-FR" sz="1400">
                <a:latin typeface="Calibri" panose="020F0502020204030204" pitchFamily="34" charset="0"/>
                <a:ea typeface="Calibri" panose="020F0502020204030204" pitchFamily="34" charset="0"/>
                <a:cs typeface="Calibri" panose="020F0502020204030204" pitchFamily="34" charset="0"/>
              </a:rPr>
              <a:t>.</a:t>
            </a:r>
          </a:p>
          <a:p>
            <a:pPr marL="0" indent="0">
              <a:buNone/>
            </a:pPr>
            <a:r>
              <a:rPr lang="fr-FR" sz="1400">
                <a:latin typeface="Calibri" panose="020F0502020204030204" pitchFamily="34" charset="0"/>
                <a:ea typeface="Calibri" panose="020F0502020204030204" pitchFamily="34" charset="0"/>
                <a:cs typeface="Calibri" panose="020F0502020204030204" pitchFamily="34" charset="0"/>
              </a:rPr>
              <a:t>Le discours </a:t>
            </a:r>
            <a:r>
              <a:rPr lang="fr-FR" sz="1400" err="1">
                <a:latin typeface="Calibri" panose="020F0502020204030204" pitchFamily="34" charset="0"/>
                <a:ea typeface="Calibri" panose="020F0502020204030204" pitchFamily="34" charset="0"/>
                <a:cs typeface="Calibri" panose="020F0502020204030204" pitchFamily="34" charset="0"/>
              </a:rPr>
              <a:t>d’Eric</a:t>
            </a:r>
            <a:r>
              <a:rPr lang="fr-FR" sz="1400">
                <a:latin typeface="Calibri" panose="020F0502020204030204" pitchFamily="34" charset="0"/>
                <a:ea typeface="Calibri" panose="020F0502020204030204" pitchFamily="34" charset="0"/>
                <a:cs typeface="Calibri" panose="020F0502020204030204" pitchFamily="34" charset="0"/>
              </a:rPr>
              <a:t> Zemmour, notamment sur la théorie conspirationniste du </a:t>
            </a:r>
            <a:r>
              <a:rPr lang="fr-FR" sz="1400" i="1">
                <a:latin typeface="Calibri" panose="020F0502020204030204" pitchFamily="34" charset="0"/>
                <a:ea typeface="Calibri" panose="020F0502020204030204" pitchFamily="34" charset="0"/>
                <a:cs typeface="Calibri" panose="020F0502020204030204" pitchFamily="34" charset="0"/>
              </a:rPr>
              <a:t>«</a:t>
            </a:r>
            <a:r>
              <a:rPr lang="fr-FR" sz="1400" b="1" i="1">
                <a:latin typeface="Calibri" panose="020F0502020204030204" pitchFamily="34" charset="0"/>
                <a:ea typeface="Calibri" panose="020F0502020204030204" pitchFamily="34" charset="0"/>
                <a:cs typeface="Calibri" panose="020F0502020204030204" pitchFamily="34" charset="0"/>
              </a:rPr>
              <a:t> grand remplacement </a:t>
            </a:r>
            <a:r>
              <a:rPr lang="fr-FR" sz="1400" i="1">
                <a:latin typeface="Calibri" panose="020F0502020204030204" pitchFamily="34" charset="0"/>
                <a:ea typeface="Calibri" panose="020F0502020204030204" pitchFamily="34" charset="0"/>
                <a:cs typeface="Calibri" panose="020F0502020204030204" pitchFamily="34" charset="0"/>
              </a:rPr>
              <a:t>»</a:t>
            </a:r>
            <a:r>
              <a:rPr lang="fr-FR" sz="1400">
                <a:latin typeface="Calibri" panose="020F0502020204030204" pitchFamily="34" charset="0"/>
                <a:ea typeface="Calibri" panose="020F0502020204030204" pitchFamily="34" charset="0"/>
                <a:cs typeface="Calibri" panose="020F0502020204030204" pitchFamily="34" charset="0"/>
              </a:rPr>
              <a:t>, a donc fait écho à </a:t>
            </a:r>
            <a:r>
              <a:rPr lang="fr-FR" sz="1400" b="1">
                <a:latin typeface="Calibri" panose="020F0502020204030204" pitchFamily="34" charset="0"/>
                <a:ea typeface="Calibri" panose="020F0502020204030204" pitchFamily="34" charset="0"/>
                <a:cs typeface="Calibri" panose="020F0502020204030204" pitchFamily="34" charset="0"/>
              </a:rPr>
              <a:t>des peurs existentielles voire civilisationnelles forcément teintées de xénophobie</a:t>
            </a:r>
            <a:r>
              <a:rPr lang="fr-FR" sz="1400">
                <a:latin typeface="Calibri" panose="020F0502020204030204" pitchFamily="34" charset="0"/>
                <a:ea typeface="Calibri" panose="020F0502020204030204" pitchFamily="34" charset="0"/>
                <a:cs typeface="Calibri" panose="020F0502020204030204" pitchFamily="34" charset="0"/>
              </a:rPr>
              <a:t>. </a:t>
            </a:r>
            <a:r>
              <a:rPr lang="fr-FR" sz="1400" i="1">
                <a:latin typeface="Calibri" panose="020F0502020204030204" pitchFamily="34" charset="0"/>
                <a:ea typeface="Calibri" panose="020F0502020204030204" pitchFamily="34" charset="0"/>
                <a:cs typeface="Calibri" panose="020F0502020204030204" pitchFamily="34" charset="0"/>
              </a:rPr>
              <a:t>« Cette bourgeoisie qui s’encanaille, ce sont des gens qui vivent dans des quartiers plus homogènes en termes de mixité avec la croyance qu’ils peuvent être remplacés », </a:t>
            </a:r>
            <a:r>
              <a:rPr lang="fr-FR" sz="1400">
                <a:latin typeface="Calibri" panose="020F0502020204030204" pitchFamily="34" charset="0"/>
                <a:ea typeface="Calibri" panose="020F0502020204030204" pitchFamily="34" charset="0"/>
                <a:cs typeface="Calibri" panose="020F0502020204030204" pitchFamily="34" charset="0"/>
              </a:rPr>
              <a:t>détaille Emilien </a:t>
            </a:r>
            <a:r>
              <a:rPr lang="fr-FR" sz="1400" err="1">
                <a:latin typeface="Calibri" panose="020F0502020204030204" pitchFamily="34" charset="0"/>
                <a:ea typeface="Calibri" panose="020F0502020204030204" pitchFamily="34" charset="0"/>
                <a:cs typeface="Calibri" panose="020F0502020204030204" pitchFamily="34" charset="0"/>
              </a:rPr>
              <a:t>Houard</a:t>
            </a:r>
            <a:r>
              <a:rPr lang="fr-FR" sz="1400">
                <a:latin typeface="Calibri" panose="020F0502020204030204" pitchFamily="34" charset="0"/>
                <a:ea typeface="Calibri" panose="020F0502020204030204" pitchFamily="34" charset="0"/>
                <a:cs typeface="Calibri" panose="020F0502020204030204" pitchFamily="34" charset="0"/>
              </a:rPr>
              <a:t>-Vial. Un manque de mixité sociale aussi, comme en témoigne le très faible taux de logements sociaux dans les quartiers ou les villes huppés de la capitale notamment.</a:t>
            </a:r>
          </a:p>
          <a:p>
            <a:pPr marL="0" indent="0">
              <a:buNone/>
            </a:pPr>
            <a:r>
              <a:rPr lang="fr-FR" sz="1400" i="1">
                <a:latin typeface="Calibri" panose="020F0502020204030204" pitchFamily="34" charset="0"/>
                <a:ea typeface="Calibri" panose="020F0502020204030204" pitchFamily="34" charset="0"/>
                <a:cs typeface="Calibri" panose="020F0502020204030204" pitchFamily="34" charset="0"/>
              </a:rPr>
              <a:t>« Zemmour a plus performé chez les catholiques que Valérie Pécresse. Il y a une </a:t>
            </a:r>
            <a:r>
              <a:rPr lang="fr-FR" sz="1400" b="1" i="1">
                <a:latin typeface="Calibri" panose="020F0502020204030204" pitchFamily="34" charset="0"/>
                <a:ea typeface="Calibri" panose="020F0502020204030204" pitchFamily="34" charset="0"/>
                <a:cs typeface="Calibri" panose="020F0502020204030204" pitchFamily="34" charset="0"/>
              </a:rPr>
              <a:t>transformation du catholicisme en quelque chose de patrimonial </a:t>
            </a:r>
            <a:r>
              <a:rPr lang="fr-FR" sz="1400" i="1">
                <a:latin typeface="Calibri" panose="020F0502020204030204" pitchFamily="34" charset="0"/>
                <a:ea typeface="Calibri" panose="020F0502020204030204" pitchFamily="34" charset="0"/>
                <a:cs typeface="Calibri" panose="020F0502020204030204" pitchFamily="34" charset="0"/>
              </a:rPr>
              <a:t>qui pourrait disparaître pour eux »</a:t>
            </a:r>
            <a:r>
              <a:rPr lang="fr-FR" sz="1400">
                <a:latin typeface="Calibri" panose="020F0502020204030204" pitchFamily="34" charset="0"/>
                <a:ea typeface="Calibri" panose="020F0502020204030204" pitchFamily="34" charset="0"/>
                <a:cs typeface="Calibri" panose="020F0502020204030204" pitchFamily="34" charset="0"/>
              </a:rPr>
              <a:t>. A noter que </a:t>
            </a:r>
            <a:r>
              <a:rPr lang="fr-FR" sz="1400" b="1">
                <a:latin typeface="Calibri" panose="020F0502020204030204" pitchFamily="34" charset="0"/>
                <a:ea typeface="Calibri" panose="020F0502020204030204" pitchFamily="34" charset="0"/>
                <a:cs typeface="Calibri" panose="020F0502020204030204" pitchFamily="34" charset="0"/>
              </a:rPr>
              <a:t>Marine Le Pen a semblé prendre ses distances avec la Manif pour tous, alors </a:t>
            </a:r>
            <a:r>
              <a:rPr lang="fr-FR" sz="1400" b="1" err="1">
                <a:latin typeface="Calibri" panose="020F0502020204030204" pitchFamily="34" charset="0"/>
                <a:ea typeface="Calibri" panose="020F0502020204030204" pitchFamily="34" charset="0"/>
                <a:cs typeface="Calibri" panose="020F0502020204030204" pitchFamily="34" charset="0"/>
              </a:rPr>
              <a:t>qu’Eric</a:t>
            </a:r>
            <a:r>
              <a:rPr lang="fr-FR" sz="1400" b="1">
                <a:latin typeface="Calibri" panose="020F0502020204030204" pitchFamily="34" charset="0"/>
                <a:ea typeface="Calibri" panose="020F0502020204030204" pitchFamily="34" charset="0"/>
                <a:cs typeface="Calibri" panose="020F0502020204030204" pitchFamily="34" charset="0"/>
              </a:rPr>
              <a:t> Zemmour n’a cessé d’attaquer un supposé </a:t>
            </a:r>
            <a:r>
              <a:rPr lang="fr-FR" sz="1400" b="1" i="1">
                <a:latin typeface="Calibri" panose="020F0502020204030204" pitchFamily="34" charset="0"/>
                <a:ea typeface="Calibri" panose="020F0502020204030204" pitchFamily="34" charset="0"/>
                <a:cs typeface="Calibri" panose="020F0502020204030204" pitchFamily="34" charset="0"/>
              </a:rPr>
              <a:t>« lobby LGBT »</a:t>
            </a:r>
            <a:r>
              <a:rPr lang="fr-FR" sz="1400" b="1">
                <a:latin typeface="Calibri" panose="020F0502020204030204" pitchFamily="34" charset="0"/>
                <a:ea typeface="Calibri" panose="020F0502020204030204" pitchFamily="34" charset="0"/>
                <a:cs typeface="Calibri" panose="020F0502020204030204" pitchFamily="34" charset="0"/>
              </a:rPr>
              <a:t> </a:t>
            </a:r>
            <a:r>
              <a:rPr lang="fr-FR" sz="1400">
                <a:latin typeface="Calibri" panose="020F0502020204030204" pitchFamily="34" charset="0"/>
                <a:ea typeface="Calibri" panose="020F0502020204030204" pitchFamily="34" charset="0"/>
                <a:cs typeface="Calibri" panose="020F0502020204030204" pitchFamily="34" charset="0"/>
              </a:rPr>
              <a:t>lors de sa campagne.</a:t>
            </a:r>
          </a:p>
          <a:p>
            <a:pPr marL="0" indent="0">
              <a:buNone/>
            </a:pPr>
            <a:r>
              <a:rPr lang="fr-FR" sz="1400" i="1">
                <a:latin typeface="Calibri" panose="020F0502020204030204" pitchFamily="34" charset="0"/>
                <a:ea typeface="Calibri" panose="020F0502020204030204" pitchFamily="34" charset="0"/>
                <a:cs typeface="Calibri" panose="020F0502020204030204" pitchFamily="34" charset="0"/>
              </a:rPr>
              <a:t>« </a:t>
            </a:r>
            <a:r>
              <a:rPr lang="fr-FR" sz="1400" b="1" i="1">
                <a:latin typeface="Calibri" panose="020F0502020204030204" pitchFamily="34" charset="0"/>
                <a:ea typeface="Calibri" panose="020F0502020204030204" pitchFamily="34" charset="0"/>
                <a:cs typeface="Calibri" panose="020F0502020204030204" pitchFamily="34" charset="0"/>
              </a:rPr>
              <a:t>Marine Le Pen joue la défense des petits et Zemmour s’adresse à une population plus aisée et plus intello </a:t>
            </a:r>
            <a:r>
              <a:rPr lang="fr-FR" sz="1400" i="1">
                <a:latin typeface="Calibri" panose="020F0502020204030204" pitchFamily="34" charset="0"/>
                <a:ea typeface="Calibri" panose="020F0502020204030204" pitchFamily="34" charset="0"/>
                <a:cs typeface="Calibri" panose="020F0502020204030204" pitchFamily="34" charset="0"/>
              </a:rPr>
              <a:t>»</a:t>
            </a:r>
            <a:r>
              <a:rPr lang="fr-FR" sz="1400">
                <a:latin typeface="Calibri" panose="020F0502020204030204" pitchFamily="34" charset="0"/>
                <a:ea typeface="Calibri" panose="020F0502020204030204" pitchFamily="34" charset="0"/>
                <a:cs typeface="Calibri" panose="020F0502020204030204" pitchFamily="34" charset="0"/>
              </a:rPr>
              <a:t>, résume </a:t>
            </a:r>
            <a:r>
              <a:rPr lang="fr-FR" sz="1400" err="1">
                <a:latin typeface="Calibri" panose="020F0502020204030204" pitchFamily="34" charset="0"/>
                <a:ea typeface="Calibri" panose="020F0502020204030204" pitchFamily="34" charset="0"/>
                <a:cs typeface="Calibri" panose="020F0502020204030204" pitchFamily="34" charset="0"/>
              </a:rPr>
              <a:t>Nonna</a:t>
            </a:r>
            <a:r>
              <a:rPr lang="fr-FR" sz="1400">
                <a:latin typeface="Calibri" panose="020F0502020204030204" pitchFamily="34" charset="0"/>
                <a:ea typeface="Calibri" panose="020F0502020204030204" pitchFamily="34" charset="0"/>
                <a:cs typeface="Calibri" panose="020F0502020204030204" pitchFamily="34" charset="0"/>
              </a:rPr>
              <a:t> Mayer. Lui mobilise davantage </a:t>
            </a:r>
            <a:r>
              <a:rPr lang="fr-FR" sz="1400" i="1">
                <a:latin typeface="Calibri" panose="020F0502020204030204" pitchFamily="34" charset="0"/>
                <a:ea typeface="Calibri" panose="020F0502020204030204" pitchFamily="34" charset="0"/>
                <a:cs typeface="Calibri" panose="020F0502020204030204" pitchFamily="34" charset="0"/>
              </a:rPr>
              <a:t>« l’idée du déclin de la France, très présente chez Maurras, l’idée que le cœur de l’identité française est menacée, l’idée que la France d’hier n’est plus »</a:t>
            </a:r>
            <a:r>
              <a:rPr lang="fr-FR" sz="1400">
                <a:latin typeface="Calibri" panose="020F0502020204030204" pitchFamily="34" charset="0"/>
                <a:ea typeface="Calibri" panose="020F0502020204030204" pitchFamily="34" charset="0"/>
                <a:cs typeface="Calibri" panose="020F0502020204030204" pitchFamily="34" charset="0"/>
              </a:rPr>
              <a:t>.</a:t>
            </a:r>
          </a:p>
          <a:p>
            <a:pPr marL="0" indent="0">
              <a:buNone/>
            </a:pPr>
            <a:r>
              <a:rPr lang="fr-FR" sz="1400">
                <a:latin typeface="Calibri" panose="020F0502020204030204" pitchFamily="34" charset="0"/>
                <a:ea typeface="Calibri" panose="020F0502020204030204" pitchFamily="34" charset="0"/>
                <a:cs typeface="Calibri" panose="020F0502020204030204" pitchFamily="34" charset="0"/>
              </a:rPr>
              <a:t>Autres différences notables, </a:t>
            </a:r>
            <a:r>
              <a:rPr lang="fr-FR" sz="1400" err="1">
                <a:latin typeface="Calibri" panose="020F0502020204030204" pitchFamily="34" charset="0"/>
                <a:ea typeface="Calibri" panose="020F0502020204030204" pitchFamily="34" charset="0"/>
                <a:cs typeface="Calibri" panose="020F0502020204030204" pitchFamily="34" charset="0"/>
              </a:rPr>
              <a:t>Eric</a:t>
            </a:r>
            <a:r>
              <a:rPr lang="fr-FR" sz="1400">
                <a:latin typeface="Calibri" panose="020F0502020204030204" pitchFamily="34" charset="0"/>
                <a:ea typeface="Calibri" panose="020F0502020204030204" pitchFamily="34" charset="0"/>
                <a:cs typeface="Calibri" panose="020F0502020204030204" pitchFamily="34" charset="0"/>
              </a:rPr>
              <a:t> Zemmour reprend </a:t>
            </a:r>
            <a:r>
              <a:rPr lang="fr-FR" sz="1400" i="1">
                <a:latin typeface="Calibri" panose="020F0502020204030204" pitchFamily="34" charset="0"/>
                <a:ea typeface="Calibri" panose="020F0502020204030204" pitchFamily="34" charset="0"/>
                <a:cs typeface="Calibri" panose="020F0502020204030204" pitchFamily="34" charset="0"/>
              </a:rPr>
              <a:t>« </a:t>
            </a:r>
            <a:r>
              <a:rPr lang="fr-FR" sz="1400" b="1" i="1">
                <a:latin typeface="Calibri" panose="020F0502020204030204" pitchFamily="34" charset="0"/>
                <a:ea typeface="Calibri" panose="020F0502020204030204" pitchFamily="34" charset="0"/>
                <a:cs typeface="Calibri" panose="020F0502020204030204" pitchFamily="34" charset="0"/>
              </a:rPr>
              <a:t>la radicalité de l‘extrême droite française des années 30 </a:t>
            </a:r>
            <a:r>
              <a:rPr lang="fr-FR" sz="1400" i="1">
                <a:latin typeface="Calibri" panose="020F0502020204030204" pitchFamily="34" charset="0"/>
                <a:ea typeface="Calibri" panose="020F0502020204030204" pitchFamily="34" charset="0"/>
                <a:cs typeface="Calibri" panose="020F0502020204030204" pitchFamily="34" charset="0"/>
              </a:rPr>
              <a:t>»</a:t>
            </a:r>
            <a:r>
              <a:rPr lang="fr-FR" sz="1400">
                <a:latin typeface="Calibri" panose="020F0502020204030204" pitchFamily="34" charset="0"/>
                <a:ea typeface="Calibri" panose="020F0502020204030204" pitchFamily="34" charset="0"/>
                <a:cs typeface="Calibri" panose="020F0502020204030204" pitchFamily="34" charset="0"/>
              </a:rPr>
              <a:t> et porte un discours </a:t>
            </a:r>
            <a:r>
              <a:rPr lang="fr-FR" sz="1400" i="1">
                <a:latin typeface="Calibri" panose="020F0502020204030204" pitchFamily="34" charset="0"/>
                <a:ea typeface="Calibri" panose="020F0502020204030204" pitchFamily="34" charset="0"/>
                <a:cs typeface="Calibri" panose="020F0502020204030204" pitchFamily="34" charset="0"/>
              </a:rPr>
              <a:t>« </a:t>
            </a:r>
            <a:r>
              <a:rPr lang="fr-FR" sz="1400" b="1" i="1">
                <a:latin typeface="Calibri" panose="020F0502020204030204" pitchFamily="34" charset="0"/>
                <a:ea typeface="Calibri" panose="020F0502020204030204" pitchFamily="34" charset="0"/>
                <a:cs typeface="Calibri" panose="020F0502020204030204" pitchFamily="34" charset="0"/>
              </a:rPr>
              <a:t>très antiféministe, misogyne </a:t>
            </a:r>
            <a:r>
              <a:rPr lang="fr-FR" sz="1400" i="1">
                <a:latin typeface="Calibri" panose="020F0502020204030204" pitchFamily="34" charset="0"/>
                <a:ea typeface="Calibri" panose="020F0502020204030204" pitchFamily="34" charset="0"/>
                <a:cs typeface="Calibri" panose="020F0502020204030204" pitchFamily="34" charset="0"/>
              </a:rPr>
              <a:t>alors que Marine Le Pen met en avant le fait d’être une femme »</a:t>
            </a:r>
            <a:r>
              <a:rPr lang="fr-FR" sz="1400">
                <a:latin typeface="Calibri" panose="020F0502020204030204" pitchFamily="34" charset="0"/>
                <a:ea typeface="Calibri" panose="020F0502020204030204" pitchFamily="34" charset="0"/>
                <a:cs typeface="Calibri" panose="020F0502020204030204" pitchFamily="34" charset="0"/>
              </a:rPr>
              <a:t>.  Le polémiste d’extrême-droite agit donc comme un </a:t>
            </a:r>
            <a:r>
              <a:rPr lang="fr-FR" sz="1400" i="1">
                <a:latin typeface="Calibri" panose="020F0502020204030204" pitchFamily="34" charset="0"/>
                <a:ea typeface="Calibri" panose="020F0502020204030204" pitchFamily="34" charset="0"/>
                <a:cs typeface="Calibri" panose="020F0502020204030204" pitchFamily="34" charset="0"/>
              </a:rPr>
              <a:t>« répulsif chez l’électorat féminin »</a:t>
            </a:r>
            <a:r>
              <a:rPr lang="fr-FR" sz="1400">
                <a:latin typeface="Calibri" panose="020F0502020204030204" pitchFamily="34" charset="0"/>
                <a:ea typeface="Calibri" panose="020F0502020204030204" pitchFamily="34" charset="0"/>
                <a:cs typeface="Calibri" panose="020F0502020204030204" pitchFamily="34" charset="0"/>
              </a:rPr>
              <a:t> contrairement à Marine Le Pen.</a:t>
            </a:r>
          </a:p>
          <a:p>
            <a:pPr marL="0" indent="0">
              <a:buNone/>
            </a:pPr>
            <a:r>
              <a:rPr lang="fr-FR" sz="1400" u="sng">
                <a:latin typeface="Calibri" panose="020F0502020204030204" pitchFamily="34" charset="0"/>
                <a:ea typeface="Calibri" panose="020F0502020204030204" pitchFamily="34" charset="0"/>
                <a:cs typeface="Calibri" panose="020F0502020204030204" pitchFamily="34" charset="0"/>
                <a:hlinkClick r:id="rId2"/>
              </a:rPr>
              <a:t>https://www.bondyblog.fr/politique/presidentielle-2022/radicalisation-de-la-bourgeoisie-le-vote-dextreme-droite-dans-les-quartiers-riches/</a:t>
            </a:r>
            <a:endParaRPr lang="fr-FR" sz="140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5918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7A35CE-67BF-37A5-E6E8-91F3DF6DC52F}"/>
              </a:ext>
            </a:extLst>
          </p:cNvPr>
          <p:cNvSpPr>
            <a:spLocks noGrp="1"/>
          </p:cNvSpPr>
          <p:nvPr>
            <p:ph type="title"/>
          </p:nvPr>
        </p:nvSpPr>
        <p:spPr>
          <a:xfrm>
            <a:off x="769211" y="583273"/>
            <a:ext cx="10653578" cy="1132258"/>
          </a:xfrm>
        </p:spPr>
        <p:txBody>
          <a:bodyPr>
            <a:normAutofit/>
          </a:bodyPr>
          <a:lstStyle/>
          <a:p>
            <a:pPr algn="ctr"/>
            <a:r>
              <a:rPr lang="fr-FR"/>
              <a:t>Hors des scrutins : les entrismes de l’extrême droite </a:t>
            </a:r>
          </a:p>
        </p:txBody>
      </p:sp>
      <p:sp>
        <p:nvSpPr>
          <p:cNvPr id="3" name="Espace réservé du contenu 2">
            <a:extLst>
              <a:ext uri="{FF2B5EF4-FFF2-40B4-BE49-F238E27FC236}">
                <a16:creationId xmlns:a16="http://schemas.microsoft.com/office/drawing/2014/main" id="{F3E3248E-F5C7-7E20-987A-F2E88ADE6D79}"/>
              </a:ext>
            </a:extLst>
          </p:cNvPr>
          <p:cNvSpPr>
            <a:spLocks noGrp="1"/>
          </p:cNvSpPr>
          <p:nvPr>
            <p:ph idx="1"/>
          </p:nvPr>
        </p:nvSpPr>
        <p:spPr>
          <a:xfrm>
            <a:off x="612647" y="1715531"/>
            <a:ext cx="11199602" cy="4775209"/>
          </a:xfrm>
        </p:spPr>
        <p:txBody>
          <a:bodyPr>
            <a:normAutofit fontScale="85000" lnSpcReduction="10000"/>
          </a:bodyPr>
          <a:lstStyle/>
          <a:p>
            <a:pPr marL="0" indent="0">
              <a:buNone/>
            </a:pPr>
            <a:r>
              <a:rPr lang="fr-FR" sz="2100" b="1"/>
              <a:t>À Fontenay-aux-Roses</a:t>
            </a:r>
            <a:r>
              <a:rPr lang="fr-FR" sz="2100"/>
              <a:t>, un groupe d'élus de gauche alerte sur la future installation de </a:t>
            </a:r>
            <a:r>
              <a:rPr lang="fr-FR" sz="2100" b="1"/>
              <a:t>l'école Saint-Roch</a:t>
            </a:r>
            <a:r>
              <a:rPr lang="fr-FR" sz="2100"/>
              <a:t>, en pointant le "soutien problématique" de fondations liées à l'extrême droite et des "pratiques éducatives strictes". L'établissement, au "projet spirituel" revendiqué, rejette ces critiques.</a:t>
            </a:r>
          </a:p>
          <a:p>
            <a:pPr marL="0" indent="0">
              <a:buNone/>
            </a:pPr>
            <a:r>
              <a:rPr lang="fr-FR" sz="2100"/>
              <a:t>Le communiqué pointe du doigt deux organisations qui soutiennent l’établissement, et "</a:t>
            </a:r>
            <a:r>
              <a:rPr lang="fr-FR" sz="2100" i="1"/>
              <a:t>dont les dirigeants tiennent des discours racistes et stigmatisants</a:t>
            </a:r>
            <a:r>
              <a:rPr lang="fr-FR" sz="2100"/>
              <a:t>". Le groupe vise d’abord la </a:t>
            </a:r>
            <a:r>
              <a:rPr lang="fr-FR" sz="2100" b="1"/>
              <a:t>Fondation pour l’École</a:t>
            </a:r>
            <a:r>
              <a:rPr lang="fr-FR" sz="2100"/>
              <a:t>, "</a:t>
            </a:r>
            <a:r>
              <a:rPr lang="fr-FR" sz="2100" i="1"/>
              <a:t>dont plusieurs dirigeants sont ouvertement liés à l’extrême droite</a:t>
            </a:r>
            <a:r>
              <a:rPr lang="fr-FR" sz="2100"/>
              <a:t>".</a:t>
            </a:r>
          </a:p>
          <a:p>
            <a:pPr marL="0" indent="0">
              <a:buNone/>
            </a:pPr>
            <a:r>
              <a:rPr lang="fr-FR" sz="2100"/>
              <a:t>Les élus, qui expriment leurs "</a:t>
            </a:r>
            <a:r>
              <a:rPr lang="fr-FR" sz="2100" i="1"/>
              <a:t>vives inquiétudes</a:t>
            </a:r>
            <a:r>
              <a:rPr lang="fr-FR" sz="2100"/>
              <a:t>", citent </a:t>
            </a:r>
            <a:r>
              <a:rPr lang="fr-FR" sz="2100" u="sng">
                <a:hlinkClick r:id="rId2"/>
              </a:rPr>
              <a:t>un article du média classé à gauche Basta !</a:t>
            </a:r>
            <a:r>
              <a:rPr lang="fr-FR" sz="2100"/>
              <a:t>, qui "</a:t>
            </a:r>
            <a:r>
              <a:rPr lang="fr-FR" sz="2100" i="1"/>
              <a:t>révèle que ses fondateurs et administrateurs ont été impliqués dans des pratiques financières douteuses (faux, fraude fiscale, conflits d’intérêts) et défendent </a:t>
            </a:r>
            <a:r>
              <a:rPr lang="fr-FR" sz="2100" b="1" i="1"/>
              <a:t>une vision traditionaliste, anti-IVG et anti-laïque</a:t>
            </a:r>
            <a:r>
              <a:rPr lang="fr-FR" sz="2100"/>
              <a:t>".</a:t>
            </a:r>
          </a:p>
          <a:p>
            <a:pPr marL="0" indent="0">
              <a:buNone/>
            </a:pPr>
            <a:r>
              <a:rPr lang="fr-FR" sz="2100"/>
              <a:t>Autre "</a:t>
            </a:r>
            <a:r>
              <a:rPr lang="fr-FR" sz="2100" i="1"/>
              <a:t>soutien problématique</a:t>
            </a:r>
            <a:r>
              <a:rPr lang="fr-FR" sz="2100"/>
              <a:t>" selon le groupe : </a:t>
            </a:r>
            <a:r>
              <a:rPr lang="fr-FR" sz="2100" b="1"/>
              <a:t>la Fondation Kairos </a:t>
            </a:r>
            <a:r>
              <a:rPr lang="fr-FR" sz="2100"/>
              <a:t>créée par Anne </a:t>
            </a:r>
            <a:r>
              <a:rPr lang="fr-FR" sz="2100" err="1"/>
              <a:t>Coffinier</a:t>
            </a:r>
            <a:r>
              <a:rPr lang="fr-FR" sz="2100"/>
              <a:t>, "</a:t>
            </a:r>
            <a:r>
              <a:rPr lang="fr-FR" sz="2100" i="1"/>
              <a:t>figure récurrente des plateaux de la chaîne d’info d’extrême droite </a:t>
            </a:r>
            <a:r>
              <a:rPr lang="fr-FR" sz="2100" i="1" err="1"/>
              <a:t>CNews</a:t>
            </a:r>
            <a:r>
              <a:rPr lang="fr-FR" sz="2100"/>
              <a:t>".</a:t>
            </a:r>
          </a:p>
          <a:p>
            <a:pPr marL="0" indent="0">
              <a:buNone/>
            </a:pPr>
            <a:r>
              <a:rPr lang="fr-FR" sz="1900" u="sng">
                <a:hlinkClick r:id="rId3"/>
              </a:rPr>
              <a:t>https://france3-regions.franceinfo.fr/paris-ile-de-france/hauts-de-seine/des-liens-troubles-avec-l-extreme-droite-l-arrivee-d-une-ecole-privee-hors-contrat-fait-polemique-a-fontenay-aux-roses-3256318.html</a:t>
            </a:r>
            <a:endParaRPr lang="fr-FR" sz="1900"/>
          </a:p>
          <a:p>
            <a:pPr marL="0" indent="0">
              <a:buNone/>
            </a:pPr>
            <a:endParaRPr lang="fr-FR"/>
          </a:p>
        </p:txBody>
      </p:sp>
    </p:spTree>
    <p:extLst>
      <p:ext uri="{BB962C8B-B14F-4D97-AF65-F5344CB8AC3E}">
        <p14:creationId xmlns:p14="http://schemas.microsoft.com/office/powerpoint/2010/main" val="3623875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C981C3-1C32-5560-0C3E-3BD9D8BF6D49}"/>
              </a:ext>
            </a:extLst>
          </p:cNvPr>
          <p:cNvSpPr>
            <a:spLocks noGrp="1"/>
          </p:cNvSpPr>
          <p:nvPr>
            <p:ph type="title"/>
          </p:nvPr>
        </p:nvSpPr>
        <p:spPr>
          <a:xfrm>
            <a:off x="769211" y="548640"/>
            <a:ext cx="10653578" cy="1132258"/>
          </a:xfrm>
        </p:spPr>
        <p:txBody>
          <a:bodyPr>
            <a:normAutofit fontScale="90000"/>
          </a:bodyPr>
          <a:lstStyle/>
          <a:p>
            <a:pPr algn="ctr"/>
            <a:r>
              <a:rPr lang="fr-FR"/>
              <a:t>Le collectif créé par le parti d’extrême-droite Reconquête,</a:t>
            </a:r>
            <a:r>
              <a:rPr lang="fr-FR" i="1"/>
              <a:t> Parents Vigilants</a:t>
            </a:r>
            <a:br>
              <a:rPr lang="fr-FR"/>
            </a:br>
            <a:endParaRPr lang="fr-FR"/>
          </a:p>
        </p:txBody>
      </p:sp>
      <p:sp>
        <p:nvSpPr>
          <p:cNvPr id="3" name="Espace réservé du contenu 2">
            <a:extLst>
              <a:ext uri="{FF2B5EF4-FFF2-40B4-BE49-F238E27FC236}">
                <a16:creationId xmlns:a16="http://schemas.microsoft.com/office/drawing/2014/main" id="{004C32D8-2704-564A-FD5A-F52EF1F6D54F}"/>
              </a:ext>
            </a:extLst>
          </p:cNvPr>
          <p:cNvSpPr>
            <a:spLocks noGrp="1"/>
          </p:cNvSpPr>
          <p:nvPr>
            <p:ph idx="1"/>
          </p:nvPr>
        </p:nvSpPr>
        <p:spPr/>
        <p:txBody>
          <a:bodyPr/>
          <a:lstStyle/>
          <a:p>
            <a:r>
              <a:rPr lang="fr-FR"/>
              <a:t>En novembre 2023, plusieurs syndicats de l’éducation (UNSA, FSU, SUD, CGT, SGEN-CFDT) avaient déjà alerté le ministre sur les méthodes du </a:t>
            </a:r>
            <a:r>
              <a:rPr lang="fr-FR" b="1"/>
              <a:t>collectif </a:t>
            </a:r>
            <a:r>
              <a:rPr lang="fr-FR" b="1" i="1"/>
              <a:t>Parents Vigilants</a:t>
            </a:r>
            <a:r>
              <a:rPr lang="fr-FR"/>
              <a:t>, dénonçant des pratiques assimilables à de la </a:t>
            </a:r>
            <a:r>
              <a:rPr lang="fr-FR" b="1"/>
              <a:t>surveillance idéologique, du harcèlement et des campagnes de dénigrement visant enseignants et associations.</a:t>
            </a:r>
          </a:p>
          <a:p>
            <a:r>
              <a:rPr lang="fr-FR"/>
              <a:t>Le mode opératoire est désormais bien identifié : </a:t>
            </a:r>
            <a:r>
              <a:rPr lang="fr-FR" b="1"/>
              <a:t>dénonciation publique sur les réseaux sociaux par une personnalité politique, relais par des collectifs militants, puis pression sur les établissements scolaires.</a:t>
            </a:r>
          </a:p>
          <a:p>
            <a:r>
              <a:rPr lang="fr-FR"/>
              <a:t>Actifs dans les Hauts-de-Seine : entre autres début 2025 l’attaque sur les RS d’une </a:t>
            </a:r>
            <a:r>
              <a:rPr lang="fr-FR" b="1"/>
              <a:t>sortie culturelle d’une école de Vanves</a:t>
            </a:r>
            <a:r>
              <a:rPr lang="fr-FR"/>
              <a:t>. Idem à propos « d’</a:t>
            </a:r>
            <a:r>
              <a:rPr lang="fr-FR" b="1"/>
              <a:t>un collège des Hauts-de-Seine » fin 2024.</a:t>
            </a:r>
          </a:p>
          <a:p>
            <a:endParaRPr lang="fr-FR"/>
          </a:p>
        </p:txBody>
      </p:sp>
    </p:spTree>
    <p:extLst>
      <p:ext uri="{BB962C8B-B14F-4D97-AF65-F5344CB8AC3E}">
        <p14:creationId xmlns:p14="http://schemas.microsoft.com/office/powerpoint/2010/main" val="817230322"/>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971af3f-be0f-4caa-9023-2a56d312d2fe">
      <Terms xmlns="http://schemas.microsoft.com/office/infopath/2007/PartnerControls"/>
    </lcf76f155ced4ddcb4097134ff3c332f>
    <TaxCatchAll xmlns="3a137df0-5843-436e-ac06-a5b62226fc2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9D736B1DD8D2E45994B5C67193B3531" ma:contentTypeVersion="18" ma:contentTypeDescription="Crée un document." ma:contentTypeScope="" ma:versionID="86d8f12282e655e12f59bad8be8e4673">
  <xsd:schema xmlns:xsd="http://www.w3.org/2001/XMLSchema" xmlns:xs="http://www.w3.org/2001/XMLSchema" xmlns:p="http://schemas.microsoft.com/office/2006/metadata/properties" xmlns:ns2="8971af3f-be0f-4caa-9023-2a56d312d2fe" xmlns:ns3="3a137df0-5843-436e-ac06-a5b62226fc20" targetNamespace="http://schemas.microsoft.com/office/2006/metadata/properties" ma:root="true" ma:fieldsID="00a9367a04c9204a504d013a75a16bcb" ns2:_="" ns3:_="">
    <xsd:import namespace="8971af3f-be0f-4caa-9023-2a56d312d2fe"/>
    <xsd:import namespace="3a137df0-5843-436e-ac06-a5b62226fc2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71af3f-be0f-4caa-9023-2a56d312d2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4b4424ac-ae4d-4fc9-a8a6-5888ea90b8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a137df0-5843-436e-ac06-a5b62226fc20" elementFormDefault="qualified">
    <xsd:import namespace="http://schemas.microsoft.com/office/2006/documentManagement/types"/>
    <xsd:import namespace="http://schemas.microsoft.com/office/infopath/2007/PartnerControls"/>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6d11d23d-46bc-4384-b757-b3d5821c6339}" ma:internalName="TaxCatchAll" ma:showField="CatchAllData" ma:web="3a137df0-5843-436e-ac06-a5b62226fc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F5842A-0056-444A-A783-00E50326F546}">
  <ds:schemaRefs>
    <ds:schemaRef ds:uri="http://schemas.microsoft.com/sharepoint/v3/contenttype/forms"/>
  </ds:schemaRefs>
</ds:datastoreItem>
</file>

<file path=customXml/itemProps2.xml><?xml version="1.0" encoding="utf-8"?>
<ds:datastoreItem xmlns:ds="http://schemas.openxmlformats.org/officeDocument/2006/customXml" ds:itemID="{82500CC0-53E7-41D0-BA59-777B0FBC80E1}">
  <ds:schemaRefs>
    <ds:schemaRef ds:uri="http://purl.org/dc/terms/"/>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3a137df0-5843-436e-ac06-a5b62226fc20"/>
    <ds:schemaRef ds:uri="8971af3f-be0f-4caa-9023-2a56d312d2fe"/>
    <ds:schemaRef ds:uri="http://www.w3.org/XML/1998/namespace"/>
    <ds:schemaRef ds:uri="http://purl.org/dc/elements/1.1/"/>
  </ds:schemaRefs>
</ds:datastoreItem>
</file>

<file path=customXml/itemProps3.xml><?xml version="1.0" encoding="utf-8"?>
<ds:datastoreItem xmlns:ds="http://schemas.openxmlformats.org/officeDocument/2006/customXml" ds:itemID="{D256610C-C81A-4947-91B9-30D0CE0EC468}">
  <ds:schemaRefs>
    <ds:schemaRef ds:uri="3a137df0-5843-436e-ac06-a5b62226fc20"/>
    <ds:schemaRef ds:uri="8971af3f-be0f-4caa-9023-2a56d312d2f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1005</TotalTime>
  <Words>2117</Words>
  <Application>Microsoft Macintosh PowerPoint</Application>
  <PresentationFormat>Grand écran</PresentationFormat>
  <Paragraphs>308</Paragraphs>
  <Slides>11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Neue Haas Grotesk Text Pro</vt:lpstr>
      <vt:lpstr>VanillaVTI</vt:lpstr>
      <vt:lpstr>       L’extrême droite dans les Hauts-de-Seine   </vt:lpstr>
      <vt:lpstr>Tendances politiques du département</vt:lpstr>
      <vt:lpstr>Tendances politiques - Observations</vt:lpstr>
      <vt:lpstr>Résultats électoraux – Législatives 2024</vt:lpstr>
      <vt:lpstr>Résultats électoraux – Présidentielles 2022</vt:lpstr>
      <vt:lpstr>Résultats électoraux – Observations</vt:lpstr>
      <vt:lpstr>Idéologie – le vote Zemmour </vt:lpstr>
      <vt:lpstr>Hors des scrutins : les entrismes de l’extrême droite </vt:lpstr>
      <vt:lpstr>Le collectif créé par le parti d’extrême-droite Reconquête, Parents Vigilants </vt:lpstr>
      <vt:lpstr>L’Etat et le CD peu vigilants sur leurs financements</vt:lpstr>
      <vt:lpstr>Infiltration du Drag Show de l’université de Nanterre par le collectif Éros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Tendances politiques du département</dc:title>
  <dc:creator>Julie Doniol-Valcroze</dc:creator>
  <cp:lastModifiedBy>jeanpierre.raoult@gmail.com</cp:lastModifiedBy>
  <cp:revision>6</cp:revision>
  <cp:lastPrinted>2026-03-12T17:05:57Z</cp:lastPrinted>
  <dcterms:created xsi:type="dcterms:W3CDTF">2026-02-09T13:19:41Z</dcterms:created>
  <dcterms:modified xsi:type="dcterms:W3CDTF">2026-04-02T13:03:25Z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0x01010089D736B1DD8D2E45994B5C67193B3531</vt:lpwstr>
  </property>
  <property fmtid="{D5CDD505-2E9C-101B-9397-08002B2CF9AE}" pid="3" name="MediaServiceImageTags">
    <vt:lpwstr/>
  </property>
</Properties>
</file>